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Override PartName="/ppt/notesSlides/notesSlide13.xml" ContentType="application/vnd.openxmlformats-officedocument.presentationml.notesSlide+xml"/>
  <Override PartName="/ppt/media/media13.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6" name="Shape 96"/>
          <p:cNvSpPr/>
          <p:nvPr>
            <p:ph type="sldImg"/>
          </p:nvPr>
        </p:nvSpPr>
        <p:spPr>
          <a:xfrm>
            <a:off x="1143000" y="685800"/>
            <a:ext cx="4572000" cy="3429000"/>
          </a:xfrm>
          <a:prstGeom prst="rect">
            <a:avLst/>
          </a:prstGeom>
        </p:spPr>
        <p:txBody>
          <a:bodyPr/>
          <a:lstStyle/>
          <a:p>
            <a:pPr/>
          </a:p>
        </p:txBody>
      </p:sp>
      <p:sp>
        <p:nvSpPr>
          <p:cNvPr id="97" name="Shape 9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Shape 115"/>
          <p:cNvSpPr/>
          <p:nvPr>
            <p:ph type="sldImg"/>
          </p:nvPr>
        </p:nvSpPr>
        <p:spPr>
          <a:prstGeom prst="rect">
            <a:avLst/>
          </a:prstGeom>
        </p:spPr>
        <p:txBody>
          <a:bodyPr/>
          <a:lstStyle/>
          <a:p>
            <a:pPr/>
          </a:p>
        </p:txBody>
      </p:sp>
      <p:sp>
        <p:nvSpPr>
          <p:cNvPr id="116" name="Shape 116"/>
          <p:cNvSpPr/>
          <p:nvPr>
            <p:ph type="body" sz="quarter" idx="1"/>
          </p:nvPr>
        </p:nvSpPr>
        <p:spPr>
          <a:prstGeom prst="rect">
            <a:avLst/>
          </a:prstGeom>
        </p:spPr>
        <p:txBody>
          <a:bodyPr/>
          <a:lstStyle/>
          <a:p>
            <a:pPr/>
            <a:r>
              <a:t>The top image on rhe right is what our weather satellites would see if there ever were to be a completely cloudless night in terms of artificial illumination: human lights from space. This reveals the global geographical distribution of human economic activity—it is a function of population density, the need for nighttime illumination, and wealth, the power to spend resources producing nighttime illumination.</a:t>
            </a:r>
          </a:p>
          <a:p>
            <a:pPr/>
          </a:p>
          <a:p>
            <a:pPr/>
            <a:r>
              <a:t>The bottom is the predicted values of nighttime illumination from a regression of nighttime lights on “geographical” variables: a base set composed of ruggedness and susceptibility to malaria, an “agricultural” set attempting to capture suitability for dense agriculture as a function of soil and climate, and a “trade” set capturing ease of communication and transport by water.</a:t>
            </a:r>
          </a:p>
          <a:p>
            <a:pPr/>
          </a:p>
          <a:p>
            <a:pPr/>
            <a:r>
              <a:t>“Geography” measured according to this framework can account for half of the global land variation in nighttime lights visible from outer space today.</a:t>
            </a:r>
          </a:p>
          <a:p>
            <a:pPr/>
          </a:p>
          <a:p>
            <a:pPr/>
            <a:r>
              <a:t>It has been a long time—500 years?—since humanity was tied in its location to where the most productive farms were.</a:t>
            </a:r>
          </a:p>
          <a:p>
            <a:pPr/>
          </a:p>
          <a:p>
            <a:pPr/>
            <a:r>
              <a:t>It has been a shorter but still substantial time—200 years—since humanity was bound in its location by the essential need for cheap water transport.</a:t>
            </a:r>
          </a:p>
          <a:p>
            <a:pPr/>
          </a:p>
          <a:p>
            <a:pPr/>
            <a:r>
              <a:t>Yet those factors are the “deep roots” of relative economic development, even though there is no geographical necessity today. And humanity’s geographical distribution of economic activity thus exhibits “path dependence”: the places where people settled and produced for reasons of trade and agriculture 500 and more years ago are still the places where people find it advantageous to settle and produce, largely because of consequences springing from the happenstance that long ago, back when agricultural suitability and water transport really mattered, people found it advantageous long ago to settle there and produce.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Melissa Dell’s story of drought, revolution, insurgency, ejido, and then restrictions on market led development is a very interesting example of deep roots and path dependence. A good deal of rural prosperity or its absence in Mexico today today hinges on roots from 1905-10: The flap of the butterfly’s wings, and then path dependence. A modest event—here the 1906-1910 drought—exerts large and persistent effects.</a:t>
            </a:r>
          </a:p>
          <a:p>
            <a:pPr/>
          </a:p>
          <a:p>
            <a:pPr/>
            <a:r>
              <a:t>If we add up enough of these can we explain why in so much of the world today it seems as though history is destiny as far as development is concerned? We quite possibly can.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The thing that is unsatisfactory about this approach is its assessment of what the deep roots are.</a:t>
            </a:r>
          </a:p>
          <a:p>
            <a:pPr/>
          </a:p>
          <a:p>
            <a:pPr/>
            <a:r>
              <a:t>Some of these are unproblematic. Few would have a great deal of disagreement over geography understood as suitability for agriculture. And few would have a great deal of disagreement over geography understood as access to water-born trade. But then things get sticky.</a:t>
            </a:r>
          </a:p>
          <a:p>
            <a:pPr/>
          </a:p>
          <a:p>
            <a:pPr/>
            <a:r>
              <a:t>On top of geography we have “institutions”—and perhaps geography plays a role in generating institutions: Alesina &amp; al. (2011) report that societies that have traditionally used plough agriculture have female labor force participation rates fifteen percentage points lower, and plough agriculture is overwhelmingly  dependent on climate suitability.</a:t>
            </a:r>
          </a:p>
          <a:p>
            <a:pPr/>
          </a:p>
          <a:p>
            <a:pPr/>
            <a:r>
              <a:t>Alberto F. Alesina &amp; al. (2011): On the Origins of Gender Roles: Women &amp; the Plough &lt;&lt;https://github.com/braddelong/public-files/blob/master/readings/article-alesina-gender-plough.pdf&gt;&gt;</a:t>
            </a:r>
          </a:p>
          <a:p>
            <a:pPr/>
          </a:p>
          <a:p>
            <a:pPr/>
            <a:r>
              <a:t>We have Douglass North, with his focus on limited, responsible governments that protect private property rights. In his interpretation, it was the Glorious Revolution of 1688 in England that did it, and countries today have good institutions to the extent that they partake of the pattern set up there and then.</a:t>
            </a:r>
          </a:p>
          <a:p>
            <a:pPr/>
          </a:p>
          <a:p>
            <a:pPr/>
            <a:r>
              <a:t>We have Daron Acemoglu, Simon Johnson, and James Robinson’s division of the world between places that have “developmental” and places that have “extractive” institutions.</a:t>
            </a:r>
          </a:p>
          <a:p>
            <a:pPr/>
          </a:p>
          <a:p>
            <a:pPr/>
            <a:r>
              <a:t>We have those who argue that good institutions require much more than protection of private property and enforcement of contracts. The government needs to build infrastructure, physical and human. In Robert Allen’s formulation, successful development requires property protection and contract enforcement but also ports, railroads, urban infrastructure, banks, schools, plus a tariff to nurture communities of engineering practice in things that can only be learned by doing.</a:t>
            </a:r>
          </a:p>
          <a:p>
            <a:pPr/>
          </a:p>
          <a:p>
            <a:pPr/>
            <a:r>
              <a:t>But in what sense are these “institutions” deep roots? In what sense are these any deeper than simply statements that the country’s or the economy’s political economy works? If these are part of “deep roots”, there must then be a path by which history constrains the extent to which a country or economy can build such successful institutions.</a:t>
            </a:r>
          </a:p>
          <a:p>
            <a:pPr/>
          </a:p>
          <a:p>
            <a:pPr/>
            <a:r>
              <a:t>Nathan Nunn is a strong believer that institutions are constrained by “culture”, which are the true next layer of deep roots on top of geography. Nunn sees culture’s relevance  to institutions and development as “heuristics—the way you jump when choosing strategies in (possibly cooperative) interpersonal games”.</a:t>
            </a:r>
          </a:p>
          <a:p>
            <a:pPr/>
          </a:p>
          <a:p>
            <a:pPr/>
            <a:r>
              <a:t>He sees the world as one in which it is not “institutions” but rather cultures that matter. Institutions reflect underlying cultural differences. And if the institutions go against the grain of the culture, they will not matter—or they will dissolve.</a:t>
            </a:r>
          </a:p>
          <a:p>
            <a:pPr/>
          </a:p>
          <a:p>
            <a:pPr/>
            <a:r>
              <a:t>In Nunn’s vision, historical accidents matter. History then casts long-run shadows that determine “cultural differences” which then govern economic growth. For example, there is the “plough and gender roles” case noted above. There is the African slave trade and the erosion of trust in Africa—with dire economic consequences. There is the Guiso, Sapienza, and Zingales argument that the destruction of Italian cities’ habits of self-government in the south under the Sicilian regno has left southern Italy with much less “social capital” than northern Italy today. And there is the old Max Weber argument about how the Protestant ethic was essential to awaken the spirit of capitalism.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And then there is the La Porta, Lopez-de-Silanes, Shleifer, &amp; Vishny argument that the “institutions” argument is tautological, and you need to look a level deeper: rather than simply classifying institutions as “predatory” or “developmental”, you need a much more fine-grained appraoch, and to recognize that circumstances matter: French institutions are fine for France, for example, but not elsewhere.</a:t>
            </a:r>
          </a:p>
          <a:p>
            <a:pPr/>
          </a:p>
          <a:p>
            <a:pPr/>
            <a:r>
              <a:t>They look explicitly at how the origins of a colonized country’s law code—which colonizer imposed their legal system on it—has large and persistent effects on the functioning of legal systems at  a fine-grained level. To quote them on their “legal origins” theory:</a:t>
            </a:r>
          </a:p>
          <a:p>
            <a:pPr/>
          </a:p>
          <a:p>
            <a:pPr/>
            <a:r>
              <a:t>&gt;Legal Origin Theory traces the different strategies of common and civil law to different ideas about law and its purpose that England and France developed centuries ago. These broad ideas and strategies were incorporated into specific legal rules, but also into the organization of the legal system, as well as the human capital and beliefs of its participants. </a:t>
            </a:r>
          </a:p>
          <a:p>
            <a:pPr/>
          </a:p>
          <a:p>
            <a:pPr/>
            <a:r>
              <a:t>&gt;When common and civil law were transplanted into much of the world through conquest and colonization, the rules, but also human capital and legal ideologies, were transplanted as well. Despite much local legal evolution, the fundamental strategies and assumptions of each legal system survived and have continued to exert substantial influence on economic outcomes…</a:t>
            </a:r>
          </a:p>
          <a:p>
            <a:pPr/>
          </a:p>
          <a:p>
            <a:pPr/>
            <a:r>
              <a:t>Note that legal origins are neither cultural nor political, but, rather, institutional—but in a very specific sense.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p>
            <a:pPr/>
            <a:r>
              <a:t>Last, I want to cover Dietz Vollrath’s skeptical take on institutions: institutions theory does not tell us what to do to achieve development today. Institutions thory does not tell us why Africa stagnated from 1960-2000, and then picked up its mat and walked. </a:t>
            </a:r>
          </a:p>
          <a:p>
            <a:pPr/>
          </a:p>
          <a:p>
            <a:pPr/>
            <a:r>
              <a:t>There is, Vollrath maintains, strong evidence for poverty traps and path dependence. If something bad happens—quite likely institutionally—in the past that made you poor, you are likely to still be poor. But that is a very different thing than saying that bad institutions today inherited from the past are central to underdevelopment. And there is little reason to think that we have to get institutions "right" or "improve institutions" to generate economic development. We should search for other roads—as China did—to substitute for bad institutions, and so enable growth.</a:t>
            </a:r>
          </a:p>
          <a:p>
            <a:pPr/>
          </a:p>
          <a:p>
            <a:pPr/>
            <a:r>
              <a:t>Moreover, even if everything institutions theorists believed was true, that would not help us. We cannot easily or independently change institutions. They are institutions, after all.</a:t>
            </a:r>
          </a:p>
          <a:p>
            <a:pPr/>
          </a:p>
          <a:p>
            <a:pPr/>
            <a:r>
              <a:t>Bad institutions get you stuck in a bad equilibrium. They are the result of a skewed distribution of economic power that grants some elite a skewed amount of political power. The implication is that redistributing wealth away from a predatory elite will lead to economic development. But the key is not the institutions—it is the predatory elite, and its power and wealth.</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Shape 125"/>
          <p:cNvSpPr/>
          <p:nvPr>
            <p:ph type="sldImg"/>
          </p:nvPr>
        </p:nvSpPr>
        <p:spPr>
          <a:prstGeom prst="rect">
            <a:avLst/>
          </a:prstGeom>
        </p:spPr>
        <p:txBody>
          <a:bodyPr/>
          <a:lstStyle/>
          <a:p>
            <a:pPr/>
          </a:p>
        </p:txBody>
      </p:sp>
      <p:sp>
        <p:nvSpPr>
          <p:cNvPr id="126" name="Shape 126"/>
          <p:cNvSpPr/>
          <p:nvPr>
            <p:ph type="body" sz="quarter" idx="1"/>
          </p:nvPr>
        </p:nvSpPr>
        <p:spPr>
          <a:prstGeom prst="rect">
            <a:avLst/>
          </a:prstGeom>
        </p:spPr>
        <p:txBody>
          <a:bodyPr/>
          <a:lstStyle/>
          <a:p>
            <a:pPr/>
            <a:r>
              <a:t>The Pacific coast, the Gulf and Atlantic coasts, the Great Lakes and the Mississippi River of North America; Mexico; the mouth of the Rio de la Plata in South America; Europe; the Boomerang Coast of Australia; New Zealand; North China; Korea and Japan—these are regions where, geographically, we would thus from the geography alone have expected human civilizations to flourish. The narrow focus on geography gets a lot right.</a:t>
            </a:r>
          </a:p>
          <a:p>
            <a:pPr/>
          </a:p>
          <a:p>
            <a:pPr/>
            <a:r>
              <a:t>But we would expect it to get a lot right: no conceivable human history would have megacities in the Sahara, the Australian outback, the Siberian tundra, or the swamps of the Amazon basin.</a:t>
            </a:r>
          </a:p>
          <a:p>
            <a:pPr/>
          </a:p>
          <a:p>
            <a:pPr/>
            <a:r>
              <a:t>And it gets a substantial amount wrong. There are regions that are surprisingly, surprisingly prosperous today—Johannesburg and its environs in South Africa, nearly all of India, the Persian Gulf, northwest Europe and the northeastern and midwestern United States of America, Malaya and Java, and the coast of Brazil. There are regions that arr not as prosperous as the geography would have lead one to expect: the lower Mississippi basin, plus New Zealand and the Boomering Coast of Australia.</a:t>
            </a:r>
          </a:p>
          <a:p>
            <a:pPr/>
          </a:p>
          <a:p>
            <a:pPr/>
            <a:r>
              <a:t>We can tell stories about all of these. </a:t>
            </a:r>
          </a:p>
          <a:p>
            <a:pPr/>
          </a:p>
          <a:p>
            <a:pPr/>
            <a:r>
              <a:t>Johannesburg is the result of the extraordinary value of gold in human economies, in the enormous deposits of the Witwatersrand, plus the development in the late 1800s of technologies to exploit them. The Persian Gulf is because oil. The Boomerang Coast and New Zealand are because of geography—in this case, their distance from other human population centers. The lower Mississippi basin is because America was settled from the wrong edge, as a result of (a) the British’s winning their Second Hundred Years War with the French, (b) British settlements starting out in Boston and Philadelphia rather than in the natural New Orleans, and (c) the railroad plus the Erie Canal caming along before New Orleans’s natural geographic advantages could begin to tell.</a:t>
            </a:r>
          </a:p>
          <a:p>
            <a:pPr/>
          </a:p>
          <a:p>
            <a:pPr/>
            <a:r>
              <a:t>It is "deep roots", not inevitable destiny: the roots were there, but then the plant had to grow. It is "path dependence”: the flap of the butterfly’s wings leading to self reinforcing processes that took on a life and force of their own nearly or totally independent from what the initial fundamentals had been or whether they were still at all relevant.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p>
            <a:pPr/>
            <a:r>
              <a:t>Alternatively, take a look at the relative levels of technological development economies were in different places back half a millennium ago, in 1500:</a:t>
            </a:r>
          </a:p>
          <a:p>
            <a:pPr/>
          </a:p>
          <a:p>
            <a:pPr/>
            <a:r>
              <a:t>Looking backwards from 1500, half of the relative technological level in 1500 is predicted by the relative technological level in the year -1000, back when David and Solomon were kings in Jerusalem, back when the alphabet had been barely invented.</a:t>
            </a:r>
          </a:p>
          <a:p>
            <a:pPr/>
          </a:p>
          <a:p>
            <a:pPr/>
            <a:r>
              <a:t>It is a fact that when people move, they tend to carry their technologies with them to a considerable extent. Persistence is thus better measured, perhaps, not in terms of places but in terms of the places in which the ancestors of the people living there now predominantly lived. Across economies, half of the variation in log income per capita today is accounted for by the migration-adjusted level of technology back in 1500.</a:t>
            </a:r>
          </a:p>
          <a:p>
            <a:pPr/>
          </a:p>
          <a:p>
            <a:pPr/>
            <a:r>
              <a:t>The relationship is not terribly tight. There are substantial outliers. The biggest outliers among those that had a high technology level in 1500 are: Vietnam, Laos, Cambodia, India—and Moldovia. The biggest outliers that technology in 1500 says should be poor but are surprisingly so are pretty much all in sub-Saharan Africa: Burkina Faso, Mali, Niger, Ethiopia, Guinea Bissau, Tanzania, Sierra Leone, and Madagascar</a:t>
            </a:r>
          </a:p>
          <a:p>
            <a:pPr/>
          </a:p>
          <a:p>
            <a:pPr/>
            <a:r>
              <a:t>The biggest outliers that are substantially richer today than the migration-adjusted level of technology where the population’s ancestors lived in 1500 would predict are Botswana, South Africa, Saudi Arabia, Mexico—and Tonga. Dutch and British settlers brought a great deal of technology with them to the southern tip of Africa, even though they are not close to having been ancestors of the majority of the population. The British also brought oil extraction technologies to Saudi Arabia. And the Spanish and the British brought far more technologies to Mexico and Tonga than settler numbers suggest.</a:t>
            </a:r>
          </a:p>
          <a:p>
            <a:pPr/>
          </a:p>
          <a:p>
            <a:pPr/>
            <a:r>
              <a:t>And the most influential observations driving the association are what you would expect: the global north in the upper right of the graph, and much of sub-Saharan tropical Africa in the lower left. To those who had, technologically, back in 1500 much more hath been given; to those who had not, technologically, back in 1500, technology aquisition and deployment has been surprisingly hard given how closely tied together the world is in transport and communications, and how easy engineering is to learn and to teach.</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Alternatively, let’s talk about drought, revolution, &amp; development in Mexico.</a:t>
            </a:r>
          </a:p>
          <a:p>
            <a:pPr/>
          </a:p>
          <a:p>
            <a:pPr/>
            <a:r>
              <a:t>The year 1911 brought the end of the Porfiriato: the thirty-five year period in which Mexico had been ruled by a single man, President Porfirio Diaz, who had taken power in 1876. Diaz ran a patrimonial régime.</a:t>
            </a:r>
          </a:p>
          <a:p>
            <a:pPr/>
          </a:p>
          <a:p>
            <a:pPr/>
            <a:r>
              <a:t>Diaz was 80 in 1910. Diaz promised not to run again in 1910. Diaz reneged on his promise, and declared he had won a landslide victory. And widespread revolt broke out</a:t>
            </a:r>
          </a:p>
          <a:p>
            <a:pPr/>
          </a:p>
          <a:p>
            <a:pPr/>
            <a:r>
              <a:t>The Mexican Revolutionw was to run from 1911-1920. It started as an elite deposition of Diaz and the creation of a formally democratic regime. It soon became much broader…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The Mexican Revolution was to run from 1911-1920. It started as an elite deposition of Diaz and the creation of a formally democratic regime. It soon became much broader. Many, many factions.</a:t>
            </a:r>
          </a:p>
          <a:p>
            <a:pPr/>
          </a:p>
          <a:p>
            <a:pPr/>
            <a:r>
              <a:t>1910-11: Diaz vs. Maderistas, Orozquistas, Magonistas, Zapatistas</a:t>
            </a:r>
          </a:p>
          <a:p>
            <a:pPr/>
            <a:r>
              <a:t>1911-13: Maderistas vs. Bernardo Reyes, Mareo Valesques, Felix Diaz, Orozquistas, Magonistas, Zapatistas</a:t>
            </a:r>
          </a:p>
          <a:p>
            <a:pPr/>
            <a:r>
              <a:t>1913-1914: Victoriana Huerta vs. Villistas, Zapatistas, Carrancistas</a:t>
            </a:r>
          </a:p>
          <a:p>
            <a:pPr/>
            <a:r>
              <a:t>1914-1919: Villistas, Zapatistas, Félix Díaz, Aureliano Blanquet vs, Carrancistas</a:t>
            </a:r>
          </a:p>
          <a:p>
            <a:pPr/>
            <a:r>
              <a:t>1920: Alvaro Obregon, Zapatistas vs. Carrancistas</a:t>
            </a:r>
          </a:p>
          <a:p>
            <a:pPr/>
          </a:p>
          <a:p>
            <a:pPr/>
            <a:r>
              <a:t>In the end the Carrancistas won—although, in the last act of the revolution, Venustiano Carranza was assassinated by his former general and long-time ally and subordinate Alvaro Obregon, who then became post-revolutionary president 1920-1924</a:t>
            </a:r>
          </a:p>
          <a:p>
            <a:pPr/>
          </a:p>
          <a:p>
            <a:pPr/>
            <a:r>
              <a:t>Obregon then established the PRI—the Institutional Revolutionary Party, which ruled Mexico as a one party state until the 1990s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What was the Mexican Revolution? It was very many things. And it ended messily. In the end the Carrancistas won. But the last act of the revolution sees Venustiano Carranza himself assassinated by his former general and long-time ally and subordinate Alvaro Obregon.</a:t>
            </a:r>
          </a:p>
          <a:p>
            <a:pPr/>
          </a:p>
          <a:p>
            <a:pPr/>
            <a:r>
              <a:t>You can see the Mexican Revolution as a(n at least) three-cornered fight, between:</a:t>
            </a:r>
          </a:p>
          <a:p>
            <a:pPr/>
          </a:p>
          <a:p>
            <a:pPr/>
            <a:r>
              <a:t>1. Those who wanted to control the government and its patronage</a:t>
            </a:r>
          </a:p>
          <a:p>
            <a:pPr/>
            <a:r>
              <a:t>2. Those who wanted a more democratic, more liberal, more open society less prone to caudillismo</a:t>
            </a:r>
          </a:p>
          <a:p>
            <a:pPr/>
            <a:r>
              <a:t>3. Those who wanted land reform and a more egalitarian distribution of property more generally</a:t>
            </a:r>
          </a:p>
          <a:p>
            <a:pPr/>
          </a:p>
          <a:p>
            <a:pPr/>
            <a:r>
              <a:t>Obregon became post-revolutionary president 1920-1924. He established and cemented the role of the PRI—the Institutional Revolutionary Party. The PRI then ruled Mexico as a one party state until the 1990s</a:t>
            </a:r>
          </a:p>
          <a:p>
            <a:pPr/>
          </a:p>
          <a:p>
            <a:pPr/>
            <a:r>
              <a:t>The PRI had elements of all three factions: It contained those who wanted to control government patronage and use it to hold power and to get rich. It contained those who wanted a more democratic, more liberal, less authoritarian, less patrimonial régime. And it contained those who wanted more populism in the sense of land reform, property ownership equalization, and the insulation of individuals and traditional styles of life against the gales of the market.</a:t>
            </a:r>
          </a:p>
          <a:p>
            <a:pPr/>
          </a:p>
          <a:p>
            <a:pPr/>
            <a:r>
              <a:t>Therefore what actually happened as a result of the Mexican Revolution depended on the strength of forces—patrimonial, liberal, power elite, populist—on the ground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The local granularity of the consequences of the Mexican Revolution meant that land reform—and hence post-revolutionary agrarian institutions—were local events. </a:t>
            </a:r>
          </a:p>
          <a:p>
            <a:pPr/>
          </a:p>
          <a:p>
            <a:pPr/>
            <a:r>
              <a:t>Where there were local peasant insurgencies demanding land reform, there was land reform.There were many local insurgencies. There were also many places in which the rural scene was quiet, and there was no large-scale uprising</a:t>
            </a:r>
          </a:p>
          <a:p>
            <a:pPr/>
          </a:p>
          <a:p>
            <a:pPr/>
            <a:r>
              <a:t>Where there was land reform in the wake of insurgency as a result of the revolution, it included: (1) the confiscation of the land from hacendados, (2) the allocation of the land to the campesinos (3) in an institutional form called the ejido.</a:t>
            </a:r>
          </a:p>
          <a:p>
            <a:pPr/>
          </a:p>
          <a:p>
            <a:pPr/>
            <a:r>
              <a:t>You could not sell your ejido. It was not marketable private property. It was yours and your family’s. And that was that.</a:t>
            </a:r>
          </a:p>
          <a:p>
            <a:pPr/>
          </a:p>
          <a:p>
            <a:pPr/>
            <a:r>
              <a:t>You could not sell it if you wanted to stop being a farmer and move to the city—you had to pass it to a relative. But by the same token a rich guy could not take it away from you if you defaulted on a debt</a:t>
            </a:r>
          </a:p>
          <a:p>
            <a:pPr/>
          </a:p>
          <a:p>
            <a:pPr/>
            <a:r>
              <a:t>The ejido as an institution thus involved the campesinos’ trading away the ability to pledge your land for finance in order to be entrepreneurial, for security and a permanent floor keeping you from becoming a landless dependent or beggar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Where were there insurgencies during the Mexican Revolution? It turns out that there were insurgencies over 1910-1915 in places in which there had been droughts over 1906-1910. Melissa Dell counterposes two localities: Torreon in Coahuila and Coatepec in Mexico state. In Coatepec, the years of the Mexican revolution and civil war saw, instead of violence, the construction of the first primary school in the municipality, which avoided “the disruptions that other areas suffered”. In Torreon, drought and poverty led to the breakdown of civil order:</a:t>
            </a:r>
          </a:p>
          <a:p>
            <a:pPr/>
          </a:p>
          <a:p>
            <a:pPr/>
            <a:r>
              <a:t>&gt;Huge crowds formed and began to ransack large properties and attack Chinese immigrants on the streets…. Over 250 Chinese died in the sack of Torreon…</a:t>
            </a:r>
          </a:p>
          <a:p>
            <a:pPr/>
          </a:p>
          <a:p>
            <a:pPr/>
            <a:r>
              <a:t>Plus:</a:t>
            </a:r>
          </a:p>
          <a:p>
            <a:pPr/>
          </a:p>
          <a:p>
            <a:pPr/>
            <a:r>
              <a:t>&gt;Common people swaggering in the streets believed the day had come when all were equal and made respectable ladies walk down the middle of the street…</a:t>
            </a:r>
          </a:p>
          <a:p>
            <a:pPr/>
          </a:p>
          <a:p>
            <a:pPr/>
            <a:r>
              <a:t>So drought produced local revolutionary insurgency. And local revolutionary insurgency produced ejidos.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r>
              <a:t>What did ejidos produce?</a:t>
            </a:r>
          </a:p>
          <a:p>
            <a:pPr/>
          </a:p>
          <a:p>
            <a:pPr/>
            <a:r>
              <a:t>Ejidos today:</a:t>
            </a:r>
          </a:p>
          <a:p>
            <a:pPr/>
          </a:p>
          <a:p>
            <a:pPr/>
            <a:r>
              <a:t>* Account for 54% of Mexico’s land area</a:t>
            </a:r>
          </a:p>
          <a:p>
            <a:pPr/>
            <a:r>
              <a:t>* Account for two thirds of Mexico's arable land area</a:t>
            </a:r>
          </a:p>
          <a:p>
            <a:pPr/>
            <a:r>
              <a:t>* Account for over half of its rural population. </a:t>
            </a:r>
          </a:p>
          <a:p>
            <a:pPr/>
          </a:p>
          <a:p>
            <a:pPr/>
            <a:r>
              <a:t>Ejidos reduced access to functioning credit markets (DeWalt, 1979; Wilkie, 1971): that meant that if you wanted to be entreprenurial and enterprising, you needed to move to Mexico City—for since you could not pledge your ejido land, you could not start a business in the countryside.</a:t>
            </a:r>
          </a:p>
          <a:p>
            <a:pPr/>
          </a:p>
          <a:p>
            <a:pPr/>
            <a:r>
              <a:t>Ejidos promoted clientelistic politics (Benjamin, 1989; de Janvry et. al, 1997; Ronfeldt, 1973; Larreguay, 2013). Ejidal lands were a key instrument for generating PRI political support. The moneylender could not throw you off your ejido. But quite possibly the local official could—and the local official was a member of the PRI</a:t>
            </a:r>
          </a:p>
          <a:p>
            <a:pPr/>
            <a:r>
              <a:t> </a:t>
            </a:r>
          </a:p>
          <a:p>
            <a:pPr/>
            <a:r>
              <a:t>Insurgent municipalities received more land reform and today are poorer, more agricultural, less industrial, and less politically competitive.</a:t>
            </a:r>
          </a:p>
          <a:p>
            <a:pPr/>
          </a:p>
          <a:p>
            <a:pPr/>
            <a:r>
              <a:t>Was the ejido a good or a bad thing? Many fewer peasants were thrown off of what had been their land by moneylenders after their business went crash or after they imprudently borrowed to tide themselves over a bad crop year. I think we can be confident that income distribution was more equal. But wealth was noticeably less. Agrarian reform may be important for promoting stability, but can impose significant long-run costs when it is accompanied by major restrictions on markets or the politicization of agriculture.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8700"/>
              </a:lnSpc>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7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49" cy="1518050"/>
          </a:xfrm>
          <a:prstGeom prst="rect">
            <a:avLst/>
          </a:prstGeom>
        </p:spPr>
        <p:txBody>
          <a:bodyPr/>
          <a:lstStyle>
            <a:lvl1pPr>
              <a:defRPr b="0" sz="5400">
                <a:solidFill>
                  <a:srgbClr val="000000"/>
                </a:solidFill>
                <a:latin typeface="Helvetica Light"/>
                <a:ea typeface="Helvetica Light"/>
                <a:cs typeface="Helvetica Light"/>
                <a:sym typeface="Helvetica Light"/>
              </a:defRPr>
            </a:lvl1pPr>
          </a:lstStyle>
          <a:p>
            <a:pPr/>
            <a:r>
              <a:t>Title Text</a:t>
            </a:r>
          </a:p>
        </p:txBody>
      </p:sp>
      <p:sp>
        <p:nvSpPr>
          <p:cNvPr id="80" name="Body Level One…"/>
          <p:cNvSpPr txBox="1"/>
          <p:nvPr>
            <p:ph type="body" idx="1"/>
          </p:nvPr>
        </p:nvSpPr>
        <p:spPr>
          <a:prstGeom prst="rect">
            <a:avLst/>
          </a:prstGeom>
        </p:spPr>
        <p:txBody>
          <a:bodyPr/>
          <a:lstStyle>
            <a:lvl1pPr marL="271637" indent="-271637">
              <a:defRPr sz="2200"/>
            </a:lvl1pPr>
            <a:lvl2pPr marL="716138" indent="-271638">
              <a:defRPr sz="2200"/>
            </a:lvl2pPr>
            <a:lvl3pPr marL="1160637" indent="-271637">
              <a:defRPr sz="2200"/>
            </a:lvl3pPr>
            <a:lvl4pPr marL="1605137" indent="-271637">
              <a:defRPr sz="2200"/>
            </a:lvl4pPr>
            <a:lvl5pPr marL="2049638" indent="-271638">
              <a:defRPr sz="2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7793" y="6505277"/>
            <a:ext cx="239484" cy="236537"/>
          </a:xfrm>
          <a:prstGeom prst="rect">
            <a:avLst/>
          </a:prstGeom>
        </p:spPr>
        <p:txBody>
          <a:bodyPr/>
          <a:lstStyle>
            <a:lvl1pPr>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22.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hyperlink" Target="https://github.com/braddelong/public-files/blob/master/readings/article-dell-mexican-revolution.pdf" TargetMode="External"/><Relationship Id="rId4" Type="http://schemas.openxmlformats.org/officeDocument/2006/relationships/image" Target="../media/image9.png"/><Relationship Id="rId5" Type="http://schemas.openxmlformats.org/officeDocument/2006/relationships/audio" Target="../media/media7.m4a"/><Relationship Id="rId6" Type="http://schemas.microsoft.com/office/2007/relationships/media" Target="../media/media7.m4a"/><Relationship Id="rId7"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audio" Target="../media/media8.m4a"/><Relationship Id="rId7" Type="http://schemas.microsoft.com/office/2007/relationships/media" Target="../media/media8.m4a"/><Relationship Id="rId8"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audio" Target="../media/media9.m4a"/><Relationship Id="rId6" Type="http://schemas.microsoft.com/office/2007/relationships/media" Target="../media/media9.m4a"/><Relationship Id="rId7" Type="http://schemas.openxmlformats.org/officeDocument/2006/relationships/image" Target="../media/image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audio" Target="../media/media10.m4a"/><Relationship Id="rId6" Type="http://schemas.microsoft.com/office/2007/relationships/media" Target="../media/media10.m4a"/><Relationship Id="rId7" Type="http://schemas.openxmlformats.org/officeDocument/2006/relationships/image" Target="../media/image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hyperlink" Target="https://delong.typepad.com/files/nunn-culture.pdf" TargetMode="External"/><Relationship Id="rId4" Type="http://schemas.openxmlformats.org/officeDocument/2006/relationships/image" Target="../media/image14.png"/><Relationship Id="rId5" Type="http://schemas.openxmlformats.org/officeDocument/2006/relationships/audio" Target="../media/media11.m4a"/><Relationship Id="rId6" Type="http://schemas.microsoft.com/office/2007/relationships/media" Target="../media/media11.m4a"/><Relationship Id="rId7" Type="http://schemas.openxmlformats.org/officeDocument/2006/relationships/image" Target="../media/image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github.com/braddelong/public-files/blob/master/readings/article-la-porta-legal-origins.pdf" TargetMode="External"/><Relationship Id="rId4" Type="http://schemas.openxmlformats.org/officeDocument/2006/relationships/audio" Target="../media/media12.m4a"/><Relationship Id="rId5" Type="http://schemas.microsoft.com/office/2007/relationships/media" Target="../media/media12.m4a"/><Relationship Id="rId6" Type="http://schemas.openxmlformats.org/officeDocument/2006/relationships/image" Target="../media/image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growthecon.com/blog/the-skeptics-guide-to-institutions-part-4/" TargetMode="External"/><Relationship Id="rId4" Type="http://schemas.openxmlformats.org/officeDocument/2006/relationships/image" Target="../media/image15.png"/><Relationship Id="rId5" Type="http://schemas.openxmlformats.org/officeDocument/2006/relationships/audio" Target="../media/media13.m4a"/><Relationship Id="rId6" Type="http://schemas.microsoft.com/office/2007/relationships/media" Target="../media/media13.m4a"/><Relationship Id="rId7" Type="http://schemas.openxmlformats.org/officeDocument/2006/relationships/image" Target="../media/image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nunn-culture.pdf" TargetMode="External"/><Relationship Id="rId3" Type="http://schemas.openxmlformats.org/officeDocument/2006/relationships/hyperlink" Target="https://github.com/braddelong/public-files/blob/master/readings/article-comin-wealth-of-nations.pdf" TargetMode="External"/><Relationship Id="rId4" Type="http://schemas.openxmlformats.org/officeDocument/2006/relationships/hyperlink" Target="https://github.com/braddelong/public-files/blob/master/readings/article-dell-mexican-revolution.pdf" TargetMode="External"/><Relationship Id="rId5" Type="http://schemas.openxmlformats.org/officeDocument/2006/relationships/hyperlink" Target="https://github.com/braddelong/public-files/blob/master/readings/article-henderson-geography.pdf" TargetMode="External"/><Relationship Id="rId6" Type="http://schemas.openxmlformats.org/officeDocument/2006/relationships/hyperlink" Target="https://github.com/braddelong/public-files/blob/master/readings/article-henderson-geography-ii.pdf"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eichengreen-mirrors.pdf" TargetMode="External"/><Relationship Id="rId3" Type="http://schemas.openxmlformats.org/officeDocument/2006/relationships/hyperlink" Target="https://delong.typepad.com/files/atkin-skill.pdf" TargetMode="External"/><Relationship Id="rId4" Type="http://schemas.openxmlformats.org/officeDocument/2006/relationships/hyperlink" Target="https://delong.typepad.com/files/gellner-nations.pdf" TargetMode="External"/><Relationship Id="rId5" Type="http://schemas.openxmlformats.org/officeDocument/2006/relationships/hyperlink" Target="https://delong.typepad.com/files/eichengeeen-populist.pdf" TargetMode="External"/><Relationship Id="rId6" Type="http://schemas.openxmlformats.org/officeDocument/2006/relationships/hyperlink" Target="https://scholar.harvard.edu/files/dell/files/aej_temperature.pdf" TargetMode="External"/><Relationship Id="rId7" Type="http://schemas.openxmlformats.org/officeDocument/2006/relationships/hyperlink" Target="https://economics.mit.edu/files/9138" TargetMode="External"/><Relationship Id="rId8" Type="http://schemas.openxmlformats.org/officeDocument/2006/relationships/hyperlink" Target="https://www.nber.org/chapters/c6064.pdf" TargetMode="External"/><Relationship Id="rId9" Type="http://schemas.openxmlformats.org/officeDocument/2006/relationships/hyperlink" Target="https://delong.typepad.com/files/keynes-persuasion.pdf" TargetMode="External"/><Relationship Id="rId10" Type="http://schemas.openxmlformats.org/officeDocument/2006/relationships/hyperlink" Target="https://delong.typepad.com/files/bellamy-backward.pdf"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geh.pdf"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delong.typepad.com/files/nunn-culture.pdf" TargetMode="External"/><Relationship Id="rId3" Type="http://schemas.openxmlformats.org/officeDocument/2006/relationships/hyperlink" Target="https://github.com/braddelong/public-files/blob/master/econ-135-lecture-22.pptx"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hyperlink" Target="https://github.com/braddelong/public-files/blob/master/readings/article-henderson-geography.pdf" TargetMode="External"/><Relationship Id="rId5" Type="http://schemas.openxmlformats.org/officeDocument/2006/relationships/hyperlink" Target="https://github.com/braddelong/public-files/blob/master/readings/article-henderson-geography-ii.pdf" TargetMode="External"/><Relationship Id="rId6" Type="http://schemas.openxmlformats.org/officeDocument/2006/relationships/image" Target="../media/image2.png"/><Relationship Id="rId7" Type="http://schemas.openxmlformats.org/officeDocument/2006/relationships/audio" Target="../media/media1.m4a"/><Relationship Id="rId8" Type="http://schemas.microsoft.com/office/2007/relationships/media" Target="../media/media1.m4a"/><Relationship Id="rId9" Type="http://schemas.openxmlformats.org/officeDocument/2006/relationships/image" Target="../media/image3.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twitter.com/i/lists/1233998285779632128" TargetMode="External"/><Relationship Id="rId6" Type="http://schemas.openxmlformats.org/officeDocument/2006/relationships/hyperlink" Target="http://m.n.nejm.org/nl/jsp/m.jsp?c=%40kxNtXckRDOq8oG0jJvAXsIzN4mPECIPhltxoTSdTU9k%3D&amp;cid=DM89089_NEJM_COVID-19_Newsletter&amp;bid=173498255" TargetMode="Externa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www.icloud.com/keynote/0YKEi7HeOrVGvKYtt9FEqH7nA" TargetMode="External"/><Relationship Id="rId3" Type="http://schemas.openxmlformats.org/officeDocument/2006/relationships/hyperlink" Target="https://www.bradford-delong.com/2020/04/coronavirus.html" TargetMode="External"/><Relationship Id="rId4" Type="http://schemas.openxmlformats.org/officeDocument/2006/relationships/hyperlink" Target="https://github.com/braddelong/public-files/blob/master/coronavirus.pptx" TargetMode="External"/><Relationship Id="rId5" Type="http://schemas.openxmlformats.org/officeDocument/2006/relationships/hyperlink" Target="https://github.com/braddelong/public-files/blob/master/coronavirus.pdf" TargetMode="External"/><Relationship Id="rId6" Type="http://schemas.openxmlformats.org/officeDocument/2006/relationships/hyperlink" Target="https://www.typepad.com/site/blogs/6a00e551f08003883400e551f080068834/post/6a00e551f080038834025d9b3bd66a200c/edit" TargetMode="External"/><Relationship Id="rId7" Type="http://schemas.openxmlformats.org/officeDocument/2006/relationships/hyperlink" Target="https://delong.typepad.com/files/2020-04-01-coronavirus.pdf" TargetMode="External"/><Relationship Id="rId8" Type="http://schemas.openxmlformats.org/officeDocument/2006/relationships/image" Target="../media/image1.tif"/></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5.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 Id="rId3" Type="http://schemas.openxmlformats.org/officeDocument/2006/relationships/image" Target="../media/image3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hyperlink" Target="https://github.com/braddelong/public-files/blob/master/readings/article-henderson-geography.pdf" TargetMode="External"/><Relationship Id="rId5" Type="http://schemas.openxmlformats.org/officeDocument/2006/relationships/hyperlink" Target="https://github.com/braddelong/public-files/blob/master/readings/article-henderson-geography-ii.pdf" TargetMode="External"/><Relationship Id="rId6" Type="http://schemas.openxmlformats.org/officeDocument/2006/relationships/image" Target="../media/image2.png"/><Relationship Id="rId7" Type="http://schemas.openxmlformats.org/officeDocument/2006/relationships/audio" Target="../media/media2.m4a"/><Relationship Id="rId8" Type="http://schemas.microsoft.com/office/2007/relationships/media" Target="../media/media2.m4a"/><Relationship Id="rId9" Type="http://schemas.openxmlformats.org/officeDocument/2006/relationships/image" Target="../media/image3.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hyperlink" Target="https://github.com/braddelong/public-files/blob/master/readings/article-comin-wealth-of-nations.pdf" TargetMode="External"/><Relationship Id="rId4" Type="http://schemas.openxmlformats.org/officeDocument/2006/relationships/image" Target="../media/image4.png"/><Relationship Id="rId5" Type="http://schemas.openxmlformats.org/officeDocument/2006/relationships/audio" Target="../media/media3.m4a"/><Relationship Id="rId6" Type="http://schemas.microsoft.com/office/2007/relationships/media" Target="../media/media3.m4a"/><Relationship Id="rId7"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s://github.com/braddelong/public-files/blob/master/readings/article-dell-mexican-revolution.pdf" TargetMode="External"/><Relationship Id="rId4" Type="http://schemas.openxmlformats.org/officeDocument/2006/relationships/image" Target="../media/image5.png"/><Relationship Id="rId5" Type="http://schemas.openxmlformats.org/officeDocument/2006/relationships/audio" Target="../media/media4.m4a"/><Relationship Id="rId6" Type="http://schemas.microsoft.com/office/2007/relationships/media" Target="../media/media4.m4a"/><Relationship Id="rId7"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hyperlink" Target="https://github.com/braddelong/public-files/blob/master/readings/article-dell-mexican-revolution.pdf" TargetMode="External"/><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audio" Target="../media/media5.m4a"/><Relationship Id="rId7" Type="http://schemas.microsoft.com/office/2007/relationships/media" Target="../media/media5.m4a"/><Relationship Id="rId8"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hyperlink" Target="https://github.com/braddelong/public-files/blob/master/readings/article-dell-mexican-revolution.pdf" TargetMode="External"/><Relationship Id="rId4" Type="http://schemas.openxmlformats.org/officeDocument/2006/relationships/image" Target="../media/image8.png"/><Relationship Id="rId5" Type="http://schemas.openxmlformats.org/officeDocument/2006/relationships/audio" Target="../media/media6.m4a"/><Relationship Id="rId6" Type="http://schemas.microsoft.com/office/2007/relationships/media" Target="../media/media6.m4a"/><Relationship Id="rId7"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Lecture 14:…"/>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 22:</a:t>
            </a:r>
          </a:p>
          <a:p>
            <a:pPr defTabSz="406908">
              <a:defRPr sz="5300">
                <a:uFill>
                  <a:solidFill>
                    <a:srgbClr val="000000"/>
                  </a:solidFill>
                </a:uFill>
                <a:latin typeface="Calibri"/>
                <a:ea typeface="Calibri"/>
                <a:cs typeface="Calibri"/>
                <a:sym typeface="Calibri"/>
              </a:defRPr>
            </a:pPr>
            <a:r>
              <a:t>6.1. “Deep Roots” and Path Dependence</a:t>
            </a:r>
          </a:p>
        </p:txBody>
      </p:sp>
      <p:sp>
        <p:nvSpPr>
          <p:cNvPr id="100"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74172">
              <a:spcBef>
                <a:spcPts val="900"/>
              </a:spcBef>
              <a:buSzTx/>
              <a:buFont typeface="Arial"/>
              <a:buNone/>
              <a:defRPr b="1" sz="2883">
                <a:uFill>
                  <a:solidFill>
                    <a:srgbClr val="000000"/>
                  </a:solidFill>
                </a:uFill>
                <a:latin typeface="+mj-lt"/>
                <a:ea typeface="+mj-ea"/>
                <a:cs typeface="+mj-cs"/>
                <a:sym typeface="Helvetica"/>
              </a:defRPr>
            </a:pPr>
          </a:p>
          <a:p>
            <a:pPr marL="0" indent="0" algn="ctr" defTabSz="374172">
              <a:spcBef>
                <a:spcPts val="900"/>
              </a:spcBef>
              <a:buSzTx/>
              <a:buFont typeface="Arial"/>
              <a:buNone/>
              <a:defRPr b="1" sz="2883">
                <a:uFill>
                  <a:solidFill>
                    <a:srgbClr val="000000"/>
                  </a:solidFill>
                </a:uFill>
                <a:latin typeface="+mj-lt"/>
                <a:ea typeface="+mj-ea"/>
                <a:cs typeface="+mj-cs"/>
                <a:sym typeface="Helvetica"/>
              </a:defRPr>
            </a:pPr>
            <a:r>
              <a:t>Brad DeLong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Department of Economics &amp; Blum Center, U.C. Berkeley; &amp; WCEG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last revised: Su 2020-04-12</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for presentation: Tu 2020-04-21</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302">
                <a:uFill>
                  <a:solidFill>
                    <a:srgbClr val="000000"/>
                  </a:solidFill>
                </a:uFill>
                <a:latin typeface="+mj-lt"/>
                <a:ea typeface="+mj-ea"/>
                <a:cs typeface="+mj-cs"/>
                <a:sym typeface="Helvetica"/>
              </a:defRPr>
            </a:pPr>
            <a:r>
              <a:t>Original course by Melissa Dell (Harvard Econ 1342), revised by Brad DeLong</a:t>
            </a:r>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2" invalidUrl="" action="" tgtFrame="" tooltip="" history="1" highlightClick="0" endSnd="0"/>
              </a:rPr>
              <a:t>https://github.com/braddelong/public-files/blob/master/econ-135-lecture-22.pptx</a:t>
            </a:r>
            <a:r>
              <a:rPr sz="1302"/>
              <a:t>&gt;</a:t>
            </a:r>
            <a:endParaRPr sz="1302"/>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Present at the Creation"/>
          <p:cNvSpPr txBox="1"/>
          <p:nvPr>
            <p:ph type="title"/>
          </p:nvPr>
        </p:nvSpPr>
        <p:spPr>
          <a:xfrm>
            <a:off x="124795" y="-1"/>
            <a:ext cx="8890001" cy="1261271"/>
          </a:xfrm>
          <a:prstGeom prst="rect">
            <a:avLst/>
          </a:prstGeom>
        </p:spPr>
        <p:txBody>
          <a:bodyPr/>
          <a:lstStyle>
            <a:lvl1pPr defTabSz="222198">
              <a:defRPr sz="3888"/>
            </a:lvl1pPr>
          </a:lstStyle>
          <a:p>
            <a:pPr/>
            <a:r>
              <a:t>Land Reform—&amp; Thus Institutions—Were Local</a:t>
            </a:r>
          </a:p>
        </p:txBody>
      </p:sp>
      <p:sp>
        <p:nvSpPr>
          <p:cNvPr id="166" name="Somehow, after World War II, nearly everything went right…"/>
          <p:cNvSpPr txBox="1"/>
          <p:nvPr>
            <p:ph type="body" sz="half" idx="1"/>
          </p:nvPr>
        </p:nvSpPr>
        <p:spPr>
          <a:xfrm>
            <a:off x="124795" y="1261269"/>
            <a:ext cx="5165526" cy="4687518"/>
          </a:xfrm>
          <a:prstGeom prst="rect">
            <a:avLst/>
          </a:prstGeom>
        </p:spPr>
        <p:txBody>
          <a:bodyPr anchor="t"/>
          <a:lstStyle/>
          <a:p>
            <a:pPr marL="0" indent="0" defTabSz="126268">
              <a:spcBef>
                <a:spcPts val="600"/>
              </a:spcBef>
              <a:buSzTx/>
              <a:buNone/>
              <a:defRPr b="1" sz="1740">
                <a:latin typeface="+mj-lt"/>
                <a:ea typeface="+mj-ea"/>
                <a:cs typeface="+mj-cs"/>
                <a:sym typeface="Helvetica"/>
              </a:defRPr>
            </a:pPr>
            <a:r>
              <a:t>Where there were local peasant insurgencies demanding land reform, there was land reform:</a:t>
            </a:r>
          </a:p>
          <a:p>
            <a:pPr marL="91092" indent="-91092" defTabSz="126268">
              <a:spcBef>
                <a:spcPts val="600"/>
              </a:spcBef>
              <a:defRPr sz="1392">
                <a:latin typeface="Times New Roman"/>
                <a:ea typeface="Times New Roman"/>
                <a:cs typeface="Times New Roman"/>
                <a:sym typeface="Times New Roman"/>
              </a:defRPr>
            </a:pPr>
            <a:r>
              <a:t>There were many local insurgencies</a:t>
            </a:r>
          </a:p>
          <a:p>
            <a:pPr marL="91092" indent="-91092" defTabSz="126268">
              <a:spcBef>
                <a:spcPts val="600"/>
              </a:spcBef>
              <a:defRPr sz="1392">
                <a:latin typeface="Times New Roman"/>
                <a:ea typeface="Times New Roman"/>
                <a:cs typeface="Times New Roman"/>
                <a:sym typeface="Times New Roman"/>
              </a:defRPr>
            </a:pPr>
            <a:r>
              <a:t>There were also many places in which the rural scene was quiet</a:t>
            </a:r>
          </a:p>
          <a:p>
            <a:pPr lvl="1" marL="227731" indent="-91092" defTabSz="126268">
              <a:spcBef>
                <a:spcPts val="600"/>
              </a:spcBef>
              <a:defRPr sz="1392">
                <a:latin typeface="Times New Roman"/>
                <a:ea typeface="Times New Roman"/>
                <a:cs typeface="Times New Roman"/>
                <a:sym typeface="Times New Roman"/>
              </a:defRPr>
            </a:pPr>
            <a:r>
              <a:t>And there was no large-scale uprising</a:t>
            </a:r>
          </a:p>
          <a:p>
            <a:pPr marL="91092" indent="-91092" defTabSz="126268">
              <a:spcBef>
                <a:spcPts val="600"/>
              </a:spcBef>
              <a:defRPr sz="1392">
                <a:latin typeface="Times New Roman"/>
                <a:ea typeface="Times New Roman"/>
                <a:cs typeface="Times New Roman"/>
                <a:sym typeface="Times New Roman"/>
              </a:defRPr>
            </a:pPr>
            <a:r>
              <a:t>Land reform in the wake of insurgency included:</a:t>
            </a:r>
          </a:p>
          <a:p>
            <a:pPr lvl="1" marL="227731" indent="-91092" defTabSz="126268">
              <a:spcBef>
                <a:spcPts val="600"/>
              </a:spcBef>
              <a:defRPr sz="1392">
                <a:latin typeface="Times New Roman"/>
                <a:ea typeface="Times New Roman"/>
                <a:cs typeface="Times New Roman"/>
                <a:sym typeface="Times New Roman"/>
              </a:defRPr>
            </a:pPr>
            <a:r>
              <a:t>Confiscation of the land from hacendados</a:t>
            </a:r>
          </a:p>
          <a:p>
            <a:pPr lvl="1" marL="227731" indent="-91092" defTabSz="126268">
              <a:spcBef>
                <a:spcPts val="600"/>
              </a:spcBef>
              <a:defRPr sz="1392">
                <a:latin typeface="Times New Roman"/>
                <a:ea typeface="Times New Roman"/>
                <a:cs typeface="Times New Roman"/>
                <a:sym typeface="Times New Roman"/>
              </a:defRPr>
            </a:pPr>
            <a:r>
              <a:t>Allocation of the land to the campesinos</a:t>
            </a:r>
          </a:p>
          <a:p>
            <a:pPr lvl="1" marL="227731" indent="-91092" defTabSz="126268">
              <a:spcBef>
                <a:spcPts val="600"/>
              </a:spcBef>
              <a:defRPr sz="1392">
                <a:latin typeface="Times New Roman"/>
                <a:ea typeface="Times New Roman"/>
                <a:cs typeface="Times New Roman"/>
                <a:sym typeface="Times New Roman"/>
              </a:defRPr>
            </a:pPr>
            <a:r>
              <a:t>In an institutional form called the ejido</a:t>
            </a:r>
          </a:p>
          <a:p>
            <a:pPr lvl="1" marL="227731" indent="-91092" defTabSz="126268">
              <a:spcBef>
                <a:spcPts val="600"/>
              </a:spcBef>
              <a:defRPr sz="1392">
                <a:latin typeface="Times New Roman"/>
                <a:ea typeface="Times New Roman"/>
                <a:cs typeface="Times New Roman"/>
                <a:sym typeface="Times New Roman"/>
              </a:defRPr>
            </a:pPr>
            <a:r>
              <a:t>You could not sell your ejido</a:t>
            </a:r>
          </a:p>
          <a:p>
            <a:pPr lvl="1" marL="227731" indent="-91092" defTabSz="126268">
              <a:spcBef>
                <a:spcPts val="600"/>
              </a:spcBef>
              <a:defRPr sz="1392">
                <a:latin typeface="Times New Roman"/>
                <a:ea typeface="Times New Roman"/>
                <a:cs typeface="Times New Roman"/>
                <a:sym typeface="Times New Roman"/>
              </a:defRPr>
            </a:pPr>
            <a:r>
              <a:t>By the same token a rich guy could not take it away from you if you defaulted on a debt</a:t>
            </a:r>
          </a:p>
          <a:p>
            <a:pPr marL="91092" indent="-91092" defTabSz="126268">
              <a:spcBef>
                <a:spcPts val="600"/>
              </a:spcBef>
              <a:defRPr sz="1392">
                <a:latin typeface="Times New Roman"/>
                <a:ea typeface="Times New Roman"/>
                <a:cs typeface="Times New Roman"/>
                <a:sym typeface="Times New Roman"/>
              </a:defRPr>
            </a:pPr>
            <a:r>
              <a:t>Trading away the ability to pledge your land for finance in order to be entrepreneurial for security and a permanent floor keeping you from becoming a landless dependent or beggar</a:t>
            </a:r>
          </a:p>
          <a:p>
            <a:pPr lvl="1" marL="227731" indent="-91092" defTabSz="126268">
              <a:spcBef>
                <a:spcPts val="600"/>
              </a:spcBef>
              <a:defRPr sz="1392">
                <a:latin typeface="Times New Roman"/>
                <a:ea typeface="Times New Roman"/>
                <a:cs typeface="Times New Roman"/>
                <a:sym typeface="Times New Roman"/>
              </a:defRPr>
            </a:pPr>
            <a:r>
              <a:t>But State and federal officials had influence over the distribution of plots </a:t>
            </a:r>
          </a:p>
        </p:txBody>
      </p:sp>
      <p:sp>
        <p:nvSpPr>
          <p:cNvPr id="16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1:15</a:t>
            </a:r>
          </a:p>
        </p:txBody>
      </p:sp>
      <p:sp>
        <p:nvSpPr>
          <p:cNvPr id="168" name="Somehow, after World War II, nearly everything went right…"/>
          <p:cNvSpPr txBox="1"/>
          <p:nvPr/>
        </p:nvSpPr>
        <p:spPr>
          <a:xfrm>
            <a:off x="5290320" y="3708373"/>
            <a:ext cx="3724476" cy="597616"/>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ormAutofit fontScale="100000" lnSpcReduction="0"/>
          </a:bodyPr>
          <a:lstStyle/>
          <a:p>
            <a:pPr defTabSz="139331">
              <a:spcBef>
                <a:spcPts val="700"/>
              </a:spcBef>
              <a:defRPr sz="1024">
                <a:uFillTx/>
                <a:latin typeface="Times New Roman"/>
                <a:ea typeface="Times New Roman"/>
                <a:cs typeface="Times New Roman"/>
                <a:sym typeface="Times New Roman"/>
              </a:defRPr>
            </a:pPr>
            <a:r>
              <a:t>Melissa Dell (2015): Path Dependence in Development: Evidence from the Mexican Revolution &lt;</a:t>
            </a:r>
            <a:r>
              <a:rPr u="sng">
                <a:solidFill>
                  <a:srgbClr val="0000FF"/>
                </a:solidFill>
                <a:uFill>
                  <a:solidFill>
                    <a:srgbClr val="0000FF"/>
                  </a:solidFill>
                </a:uFill>
                <a:hlinkClick r:id="rId3" invalidUrl="" action="" tgtFrame="" tooltip="" history="1" highlightClick="0" endSnd="0"/>
              </a:rPr>
              <a:t>https://github.com/braddelong/public-files/blob/master/readings/article-dell-mexican-revolution.pdf</a:t>
            </a:r>
            <a:r>
              <a:t>&gt;</a:t>
            </a:r>
          </a:p>
        </p:txBody>
      </p:sp>
      <p:pic>
        <p:nvPicPr>
          <p:cNvPr id="169" name="Image" descr="Image"/>
          <p:cNvPicPr>
            <a:picLocks noChangeAspect="1"/>
          </p:cNvPicPr>
          <p:nvPr/>
        </p:nvPicPr>
        <p:blipFill>
          <a:blip r:embed="rId4">
            <a:extLst/>
          </a:blip>
          <a:stretch>
            <a:fillRect/>
          </a:stretch>
        </p:blipFill>
        <p:spPr>
          <a:xfrm>
            <a:off x="5290320" y="1261269"/>
            <a:ext cx="3532305" cy="2447105"/>
          </a:xfrm>
          <a:prstGeom prst="rect">
            <a:avLst/>
          </a:prstGeom>
          <a:ln w="12700">
            <a:miter lim="400000"/>
          </a:ln>
        </p:spPr>
      </p:pic>
      <p:pic>
        <p:nvPicPr>
          <p:cNvPr id="170"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7837" y="616387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9326667" fill="hold"/>
                                        <p:tgtEl>
                                          <p:spTgt spid="17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Present at the Creation"/>
          <p:cNvSpPr txBox="1"/>
          <p:nvPr>
            <p:ph type="title"/>
          </p:nvPr>
        </p:nvSpPr>
        <p:spPr>
          <a:xfrm>
            <a:off x="124795" y="-1"/>
            <a:ext cx="8890001" cy="1261271"/>
          </a:xfrm>
          <a:prstGeom prst="rect">
            <a:avLst/>
          </a:prstGeom>
        </p:spPr>
        <p:txBody>
          <a:bodyPr/>
          <a:lstStyle>
            <a:lvl1pPr defTabSz="288035">
              <a:defRPr sz="5040"/>
            </a:lvl1pPr>
          </a:lstStyle>
          <a:p>
            <a:pPr/>
            <a:r>
              <a:t>Where Were There Insurgencies?</a:t>
            </a:r>
          </a:p>
        </p:txBody>
      </p:sp>
      <p:sp>
        <p:nvSpPr>
          <p:cNvPr id="175" name="Somehow, after World War II, nearly everything went right…"/>
          <p:cNvSpPr txBox="1"/>
          <p:nvPr>
            <p:ph type="body" idx="1"/>
          </p:nvPr>
        </p:nvSpPr>
        <p:spPr>
          <a:xfrm>
            <a:off x="124795" y="1261269"/>
            <a:ext cx="5702331" cy="4687518"/>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There were insurgencies where there was drought 1906-1910:</a:t>
            </a:r>
          </a:p>
          <a:p>
            <a:pPr marL="105227" indent="-105227" defTabSz="145862">
              <a:spcBef>
                <a:spcPts val="800"/>
              </a:spcBef>
              <a:defRPr sz="1608">
                <a:latin typeface="Times New Roman"/>
                <a:ea typeface="Times New Roman"/>
                <a:cs typeface="Times New Roman"/>
                <a:sym typeface="Times New Roman"/>
              </a:defRPr>
            </a:pPr>
            <a:r>
              <a:t>Torreon (Coahuila):</a:t>
            </a:r>
          </a:p>
          <a:p>
            <a:pPr lvl="1" marL="263069" indent="-105227" defTabSz="145862">
              <a:spcBef>
                <a:spcPts val="800"/>
              </a:spcBef>
              <a:defRPr sz="1608">
                <a:latin typeface="Times New Roman"/>
                <a:ea typeface="Times New Roman"/>
                <a:cs typeface="Times New Roman"/>
                <a:sym typeface="Times New Roman"/>
              </a:defRPr>
            </a:pPr>
            <a:r>
              <a:t>Huge crowds formed and began to ransack large properties and attack Chinese immigrants on the streets...Over 250 Chinese died in the sack of Torreon (Knight, 1986, p. 207)…. Common people swaggering in the streets believed the day had come when all were equal and made respectable ladies walk down the middle of the street (Knight, 1986, p. 209)... </a:t>
            </a:r>
          </a:p>
          <a:p>
            <a:pPr lvl="1" marL="263069" indent="-105227" defTabSz="145862">
              <a:spcBef>
                <a:spcPts val="800"/>
              </a:spcBef>
              <a:defRPr sz="1608">
                <a:latin typeface="Times New Roman"/>
                <a:ea typeface="Times New Roman"/>
                <a:cs typeface="Times New Roman"/>
                <a:sym typeface="Times New Roman"/>
              </a:defRPr>
            </a:pPr>
            <a:r>
              <a:t>On October 1st, 1914, Torreon fell to Pancho Villa’s forces... </a:t>
            </a:r>
          </a:p>
          <a:p>
            <a:pPr marL="105227" indent="-105227" defTabSz="145862">
              <a:spcBef>
                <a:spcPts val="800"/>
              </a:spcBef>
              <a:defRPr sz="1608">
                <a:latin typeface="Times New Roman"/>
                <a:ea typeface="Times New Roman"/>
                <a:cs typeface="Times New Roman"/>
                <a:sym typeface="Times New Roman"/>
              </a:defRPr>
            </a:pPr>
            <a:r>
              <a:t>Coatepec (Mexico State):</a:t>
            </a:r>
          </a:p>
          <a:p>
            <a:pPr lvl="1" marL="263069" indent="-105227" defTabSz="145862">
              <a:spcBef>
                <a:spcPts val="800"/>
              </a:spcBef>
              <a:defRPr sz="1608">
                <a:latin typeface="Times New Roman"/>
                <a:ea typeface="Times New Roman"/>
                <a:cs typeface="Times New Roman"/>
                <a:sym typeface="Times New Roman"/>
              </a:defRPr>
            </a:pPr>
            <a:r>
              <a:t>1915: Constructed the first primary school in this municipality, which consisted of three classrooms.</a:t>
            </a:r>
          </a:p>
          <a:p>
            <a:pPr lvl="1" marL="263069" indent="-105227" defTabSz="145862">
              <a:spcBef>
                <a:spcPts val="800"/>
              </a:spcBef>
              <a:defRPr sz="1608">
                <a:latin typeface="Times New Roman"/>
                <a:ea typeface="Times New Roman"/>
                <a:cs typeface="Times New Roman"/>
                <a:sym typeface="Times New Roman"/>
              </a:defRPr>
            </a:pPr>
            <a:r>
              <a:t>”In Coatepec Harinas, the revolutionary era did not cause the disruptions that other areas suffered.” (Encyclopedia of Mexican Municipalities)</a:t>
            </a:r>
          </a:p>
        </p:txBody>
      </p:sp>
      <p:sp>
        <p:nvSpPr>
          <p:cNvPr id="17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177" name="Image" descr="Image"/>
          <p:cNvPicPr>
            <a:picLocks noChangeAspect="1"/>
          </p:cNvPicPr>
          <p:nvPr/>
        </p:nvPicPr>
        <p:blipFill>
          <a:blip r:embed="rId3">
            <a:extLst/>
          </a:blip>
          <a:stretch>
            <a:fillRect/>
          </a:stretch>
        </p:blipFill>
        <p:spPr>
          <a:xfrm>
            <a:off x="5827125" y="3336486"/>
            <a:ext cx="3187671" cy="2181038"/>
          </a:xfrm>
          <a:prstGeom prst="rect">
            <a:avLst/>
          </a:prstGeom>
          <a:ln w="12700">
            <a:miter lim="400000"/>
          </a:ln>
        </p:spPr>
      </p:pic>
      <p:pic>
        <p:nvPicPr>
          <p:cNvPr id="178" name="Image" descr="Image"/>
          <p:cNvPicPr>
            <a:picLocks noChangeAspect="1"/>
          </p:cNvPicPr>
          <p:nvPr/>
        </p:nvPicPr>
        <p:blipFill>
          <a:blip r:embed="rId4">
            <a:extLst/>
          </a:blip>
          <a:stretch>
            <a:fillRect/>
          </a:stretch>
        </p:blipFill>
        <p:spPr>
          <a:xfrm>
            <a:off x="6019296" y="5412784"/>
            <a:ext cx="2995500" cy="1208711"/>
          </a:xfrm>
          <a:prstGeom prst="rect">
            <a:avLst/>
          </a:prstGeom>
          <a:ln w="12700">
            <a:miter lim="400000"/>
          </a:ln>
        </p:spPr>
      </p:pic>
      <p:pic>
        <p:nvPicPr>
          <p:cNvPr id="179" name="Image" descr="Image"/>
          <p:cNvPicPr>
            <a:picLocks noChangeAspect="1"/>
          </p:cNvPicPr>
          <p:nvPr/>
        </p:nvPicPr>
        <p:blipFill>
          <a:blip r:embed="rId5">
            <a:extLst/>
          </a:blip>
          <a:stretch>
            <a:fillRect/>
          </a:stretch>
        </p:blipFill>
        <p:spPr>
          <a:xfrm>
            <a:off x="5827125" y="1261269"/>
            <a:ext cx="2995500" cy="2075218"/>
          </a:xfrm>
          <a:prstGeom prst="rect">
            <a:avLst/>
          </a:prstGeom>
          <a:ln w="12700">
            <a:miter lim="400000"/>
          </a:ln>
        </p:spPr>
      </p:pic>
      <p:pic>
        <p:nvPicPr>
          <p:cNvPr id="180"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17837" y="615198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1300000" fill="hold"/>
                                        <p:tgtEl>
                                          <p:spTgt spid="18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Present at the Creation"/>
          <p:cNvSpPr txBox="1"/>
          <p:nvPr>
            <p:ph type="title"/>
          </p:nvPr>
        </p:nvSpPr>
        <p:spPr>
          <a:xfrm>
            <a:off x="124795" y="-1"/>
            <a:ext cx="8890001" cy="1261271"/>
          </a:xfrm>
          <a:prstGeom prst="rect">
            <a:avLst/>
          </a:prstGeom>
        </p:spPr>
        <p:txBody>
          <a:bodyPr/>
          <a:lstStyle>
            <a:lvl1pPr defTabSz="230428">
              <a:defRPr sz="4032"/>
            </a:lvl1pPr>
          </a:lstStyle>
          <a:p>
            <a:pPr/>
            <a:r>
              <a:t>Where Were the Effects of Having Ejidos?</a:t>
            </a:r>
          </a:p>
        </p:txBody>
      </p:sp>
      <p:sp>
        <p:nvSpPr>
          <p:cNvPr id="185" name="Somehow, after World War II, nearly everything went right…"/>
          <p:cNvSpPr txBox="1"/>
          <p:nvPr>
            <p:ph type="body" sz="half" idx="1"/>
          </p:nvPr>
        </p:nvSpPr>
        <p:spPr>
          <a:xfrm>
            <a:off x="124795" y="1261269"/>
            <a:ext cx="5165526" cy="4687518"/>
          </a:xfrm>
          <a:prstGeom prst="rect">
            <a:avLst/>
          </a:prstGeom>
        </p:spPr>
        <p:txBody>
          <a:bodyPr anchor="t"/>
          <a:lstStyle/>
          <a:p>
            <a:pPr marL="0" indent="0" defTabSz="137154">
              <a:spcBef>
                <a:spcPts val="700"/>
              </a:spcBef>
              <a:buSzTx/>
              <a:buNone/>
              <a:defRPr b="1" sz="1890">
                <a:latin typeface="+mj-lt"/>
                <a:ea typeface="+mj-ea"/>
                <a:cs typeface="+mj-cs"/>
                <a:sym typeface="Helvetica"/>
              </a:defRPr>
            </a:pPr>
            <a:r>
              <a:t>Ejidos today:</a:t>
            </a:r>
          </a:p>
          <a:p>
            <a:pPr marL="98945" indent="-98945" defTabSz="137154">
              <a:spcBef>
                <a:spcPts val="700"/>
              </a:spcBef>
              <a:defRPr sz="1512">
                <a:latin typeface="Times New Roman"/>
                <a:ea typeface="Times New Roman"/>
                <a:cs typeface="Times New Roman"/>
                <a:sym typeface="Times New Roman"/>
              </a:defRPr>
            </a:pPr>
            <a:r>
              <a:t>Account for 54% of Mexico’s land area</a:t>
            </a:r>
          </a:p>
          <a:p>
            <a:pPr marL="98945" indent="-98945" defTabSz="137154">
              <a:spcBef>
                <a:spcPts val="700"/>
              </a:spcBef>
              <a:defRPr sz="1512">
                <a:latin typeface="Times New Roman"/>
                <a:ea typeface="Times New Roman"/>
                <a:cs typeface="Times New Roman"/>
                <a:sym typeface="Times New Roman"/>
              </a:defRPr>
            </a:pPr>
            <a:r>
              <a:t>Account for two thirds of Mexico's arable land area</a:t>
            </a:r>
          </a:p>
          <a:p>
            <a:pPr marL="98945" indent="-98945" defTabSz="137154">
              <a:spcBef>
                <a:spcPts val="700"/>
              </a:spcBef>
              <a:defRPr sz="1512">
                <a:latin typeface="Times New Roman"/>
                <a:ea typeface="Times New Roman"/>
                <a:cs typeface="Times New Roman"/>
                <a:sym typeface="Times New Roman"/>
              </a:defRPr>
            </a:pPr>
            <a:r>
              <a:t>Account for over half of its rural population. </a:t>
            </a:r>
          </a:p>
          <a:p>
            <a:pPr marL="98945" indent="-98945" defTabSz="137154">
              <a:spcBef>
                <a:spcPts val="700"/>
              </a:spcBef>
              <a:defRPr sz="1512">
                <a:latin typeface="Times New Roman"/>
                <a:ea typeface="Times New Roman"/>
                <a:cs typeface="Times New Roman"/>
                <a:sym typeface="Times New Roman"/>
              </a:defRPr>
            </a:pPr>
            <a:r>
              <a:t>Ejidos reduced access to functioning credit markets (DeWalt, 1979; Wilkie, 1971). </a:t>
            </a:r>
          </a:p>
          <a:p>
            <a:pPr marL="98945" indent="-98945" defTabSz="137154">
              <a:spcBef>
                <a:spcPts val="700"/>
              </a:spcBef>
              <a:defRPr sz="1512">
                <a:latin typeface="Times New Roman"/>
                <a:ea typeface="Times New Roman"/>
                <a:cs typeface="Times New Roman"/>
                <a:sym typeface="Times New Roman"/>
              </a:defRPr>
            </a:pPr>
            <a:r>
              <a:t>Ejidos promoted clientelistic politics (Benjamin, 1989; de Janvry et. al, 1997; Ronfeldt, 1973; Larreguay, 2013) </a:t>
            </a:r>
          </a:p>
          <a:p>
            <a:pPr marL="98945" indent="-98945" defTabSz="137154">
              <a:spcBef>
                <a:spcPts val="700"/>
              </a:spcBef>
              <a:defRPr sz="1512">
                <a:latin typeface="Times New Roman"/>
                <a:ea typeface="Times New Roman"/>
                <a:cs typeface="Times New Roman"/>
                <a:sym typeface="Times New Roman"/>
              </a:defRPr>
            </a:pPr>
            <a:r>
              <a:t>Ejidal lands were a key instrument for generating PRI political support </a:t>
            </a:r>
          </a:p>
          <a:p>
            <a:pPr marL="98945" indent="-98945" defTabSz="137154">
              <a:spcBef>
                <a:spcPts val="700"/>
              </a:spcBef>
              <a:defRPr sz="1512">
                <a:latin typeface="Times New Roman"/>
                <a:ea typeface="Times New Roman"/>
                <a:cs typeface="Times New Roman"/>
                <a:sym typeface="Times New Roman"/>
              </a:defRPr>
            </a:pPr>
            <a:r>
              <a:t>Insurgent municipalities received more land reform and today are poorer, more agricultural, less industrial, and less politically competitive </a:t>
            </a:r>
          </a:p>
          <a:p>
            <a:pPr marL="98945" indent="-98945" defTabSz="137154">
              <a:spcBef>
                <a:spcPts val="700"/>
              </a:spcBef>
              <a:defRPr sz="1512">
                <a:latin typeface="Times New Roman"/>
                <a:ea typeface="Times New Roman"/>
                <a:cs typeface="Times New Roman"/>
                <a:sym typeface="Times New Roman"/>
              </a:defRPr>
            </a:pPr>
            <a:r>
              <a:t>Agrarian reform may be important for promoting stability, but can impose significant long-run costs when it is accompanied by major restrictions on markets or the politicization of agriculture</a:t>
            </a:r>
          </a:p>
        </p:txBody>
      </p:sp>
      <p:sp>
        <p:nvSpPr>
          <p:cNvPr id="18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87" name="Image" descr="Image"/>
          <p:cNvPicPr>
            <a:picLocks noChangeAspect="1"/>
          </p:cNvPicPr>
          <p:nvPr/>
        </p:nvPicPr>
        <p:blipFill>
          <a:blip r:embed="rId3">
            <a:extLst/>
          </a:blip>
          <a:stretch>
            <a:fillRect/>
          </a:stretch>
        </p:blipFill>
        <p:spPr>
          <a:xfrm>
            <a:off x="5648622" y="1261269"/>
            <a:ext cx="3366174" cy="2498125"/>
          </a:xfrm>
          <a:prstGeom prst="rect">
            <a:avLst/>
          </a:prstGeom>
          <a:ln w="12700">
            <a:miter lim="400000"/>
          </a:ln>
        </p:spPr>
      </p:pic>
      <p:pic>
        <p:nvPicPr>
          <p:cNvPr id="188" name="Image" descr="Image"/>
          <p:cNvPicPr>
            <a:picLocks noChangeAspect="1"/>
          </p:cNvPicPr>
          <p:nvPr/>
        </p:nvPicPr>
        <p:blipFill>
          <a:blip r:embed="rId4">
            <a:extLst/>
          </a:blip>
          <a:stretch>
            <a:fillRect/>
          </a:stretch>
        </p:blipFill>
        <p:spPr>
          <a:xfrm>
            <a:off x="5646905" y="4100026"/>
            <a:ext cx="3367891" cy="2498126"/>
          </a:xfrm>
          <a:prstGeom prst="rect">
            <a:avLst/>
          </a:prstGeom>
          <a:ln w="12700">
            <a:miter lim="400000"/>
          </a:ln>
        </p:spPr>
      </p:pic>
      <p:pic>
        <p:nvPicPr>
          <p:cNvPr id="189"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5945" y="61044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1880000" fill="hold"/>
                                        <p:tgtEl>
                                          <p:spTgt spid="18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Present at the Creation"/>
          <p:cNvSpPr txBox="1"/>
          <p:nvPr>
            <p:ph type="title"/>
          </p:nvPr>
        </p:nvSpPr>
        <p:spPr>
          <a:xfrm>
            <a:off x="124795" y="-1"/>
            <a:ext cx="8890001" cy="1261271"/>
          </a:xfrm>
          <a:prstGeom prst="rect">
            <a:avLst/>
          </a:prstGeom>
        </p:spPr>
        <p:txBody>
          <a:bodyPr/>
          <a:lstStyle>
            <a:lvl1pPr defTabSz="222198">
              <a:defRPr sz="3888"/>
            </a:lvl1pPr>
          </a:lstStyle>
          <a:p>
            <a:pPr/>
            <a:r>
              <a:t>“Deep Roots” and Path Dependence in Mexico</a:t>
            </a:r>
          </a:p>
        </p:txBody>
      </p:sp>
      <p:sp>
        <p:nvSpPr>
          <p:cNvPr id="194" name="Somehow, after World War II, nearly everything went right…"/>
          <p:cNvSpPr txBox="1"/>
          <p:nvPr>
            <p:ph type="body" sz="half" idx="1"/>
          </p:nvPr>
        </p:nvSpPr>
        <p:spPr>
          <a:xfrm>
            <a:off x="124795" y="1261269"/>
            <a:ext cx="5165526" cy="4687518"/>
          </a:xfrm>
          <a:prstGeom prst="rect">
            <a:avLst/>
          </a:prstGeom>
        </p:spPr>
        <p:txBody>
          <a:bodyPr anchor="t"/>
          <a:lstStyle/>
          <a:p>
            <a:pPr marL="0" indent="0" defTabSz="191580">
              <a:spcBef>
                <a:spcPts val="1000"/>
              </a:spcBef>
              <a:buSzTx/>
              <a:buNone/>
              <a:defRPr b="1" sz="2640">
                <a:latin typeface="+mj-lt"/>
                <a:ea typeface="+mj-ea"/>
                <a:cs typeface="+mj-cs"/>
                <a:sym typeface="Helvetica"/>
              </a:defRPr>
            </a:pPr>
            <a:r>
              <a:t>A good deal of rural prosperity or its absence today hinges on roots from 1905-10:</a:t>
            </a:r>
          </a:p>
          <a:p>
            <a:pPr marL="138209" indent="-138209" defTabSz="191580">
              <a:spcBef>
                <a:spcPts val="1000"/>
              </a:spcBef>
              <a:defRPr sz="2112">
                <a:latin typeface="Times New Roman"/>
                <a:ea typeface="Times New Roman"/>
                <a:cs typeface="Times New Roman"/>
                <a:sym typeface="Times New Roman"/>
              </a:defRPr>
            </a:pPr>
            <a:r>
              <a:t>The flap of the butterfly’s wings</a:t>
            </a:r>
          </a:p>
          <a:p>
            <a:pPr marL="138209" indent="-138209" defTabSz="191580">
              <a:spcBef>
                <a:spcPts val="1000"/>
              </a:spcBef>
              <a:defRPr sz="2112">
                <a:latin typeface="Times New Roman"/>
                <a:ea typeface="Times New Roman"/>
                <a:cs typeface="Times New Roman"/>
                <a:sym typeface="Times New Roman"/>
              </a:defRPr>
            </a:pPr>
            <a:r>
              <a:t>And then path dependence</a:t>
            </a:r>
          </a:p>
          <a:p>
            <a:pPr marL="138209" indent="-138209" defTabSz="191580">
              <a:spcBef>
                <a:spcPts val="1000"/>
              </a:spcBef>
              <a:defRPr sz="2112">
                <a:latin typeface="Times New Roman"/>
                <a:ea typeface="Times New Roman"/>
                <a:cs typeface="Times New Roman"/>
                <a:sym typeface="Times New Roman"/>
              </a:defRPr>
            </a:pPr>
            <a:r>
              <a:t>Drought ⇒ insurgency</a:t>
            </a:r>
          </a:p>
          <a:p>
            <a:pPr marL="138209" indent="-138209" defTabSz="191580">
              <a:spcBef>
                <a:spcPts val="1000"/>
              </a:spcBef>
              <a:defRPr sz="2112">
                <a:latin typeface="Times New Roman"/>
                <a:ea typeface="Times New Roman"/>
                <a:cs typeface="Times New Roman"/>
                <a:sym typeface="Times New Roman"/>
              </a:defRPr>
            </a:pPr>
            <a:r>
              <a:t>Insurgency ⇒ land reform &amp; ejidos</a:t>
            </a:r>
          </a:p>
          <a:p>
            <a:pPr marL="138209" indent="-138209" defTabSz="191580">
              <a:spcBef>
                <a:spcPts val="1000"/>
              </a:spcBef>
              <a:defRPr sz="2112">
                <a:latin typeface="Times New Roman"/>
                <a:ea typeface="Times New Roman"/>
                <a:cs typeface="Times New Roman"/>
                <a:sym typeface="Times New Roman"/>
              </a:defRPr>
            </a:pPr>
            <a:r>
              <a:t>Ejidos ⇒ manifold consequences, including slower growth</a:t>
            </a:r>
          </a:p>
          <a:p>
            <a:pPr marL="138209" indent="-138209" defTabSz="191580">
              <a:spcBef>
                <a:spcPts val="1000"/>
              </a:spcBef>
              <a:defRPr sz="2112">
                <a:latin typeface="Times New Roman"/>
                <a:ea typeface="Times New Roman"/>
                <a:cs typeface="Times New Roman"/>
                <a:sym typeface="Times New Roman"/>
              </a:defRPr>
            </a:pPr>
            <a:r>
              <a:t>A	modest event—here the 1907-1910 drought—exerts large and persistent effects </a:t>
            </a:r>
          </a:p>
        </p:txBody>
      </p:sp>
      <p:sp>
        <p:nvSpPr>
          <p:cNvPr id="19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0:45</a:t>
            </a:r>
          </a:p>
        </p:txBody>
      </p:sp>
      <p:pic>
        <p:nvPicPr>
          <p:cNvPr id="196" name="Image" descr="Image"/>
          <p:cNvPicPr>
            <a:picLocks noChangeAspect="1"/>
          </p:cNvPicPr>
          <p:nvPr/>
        </p:nvPicPr>
        <p:blipFill>
          <a:blip r:embed="rId3">
            <a:extLst/>
          </a:blip>
          <a:stretch>
            <a:fillRect/>
          </a:stretch>
        </p:blipFill>
        <p:spPr>
          <a:xfrm>
            <a:off x="5290320" y="1261269"/>
            <a:ext cx="3532305" cy="2447105"/>
          </a:xfrm>
          <a:prstGeom prst="rect">
            <a:avLst/>
          </a:prstGeom>
          <a:ln w="12700">
            <a:miter lim="400000"/>
          </a:ln>
        </p:spPr>
      </p:pic>
      <p:pic>
        <p:nvPicPr>
          <p:cNvPr id="197" name="Image" descr="Image"/>
          <p:cNvPicPr>
            <a:picLocks noChangeAspect="1"/>
          </p:cNvPicPr>
          <p:nvPr/>
        </p:nvPicPr>
        <p:blipFill>
          <a:blip r:embed="rId4">
            <a:extLst/>
          </a:blip>
          <a:stretch>
            <a:fillRect/>
          </a:stretch>
        </p:blipFill>
        <p:spPr>
          <a:xfrm>
            <a:off x="5290320" y="3746951"/>
            <a:ext cx="3724476" cy="2762623"/>
          </a:xfrm>
          <a:prstGeom prst="rect">
            <a:avLst/>
          </a:prstGeom>
          <a:ln w="12700">
            <a:miter lim="400000"/>
          </a:ln>
        </p:spPr>
      </p:pic>
      <p:pic>
        <p:nvPicPr>
          <p:cNvPr id="198"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7837" y="615198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0843333" fill="hold"/>
                                        <p:tgtEl>
                                          <p:spTgt spid="19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Present at the Creation"/>
          <p:cNvSpPr txBox="1"/>
          <p:nvPr>
            <p:ph type="title"/>
          </p:nvPr>
        </p:nvSpPr>
        <p:spPr>
          <a:xfrm>
            <a:off x="124795" y="-1"/>
            <a:ext cx="8890001" cy="1261271"/>
          </a:xfrm>
          <a:prstGeom prst="rect">
            <a:avLst/>
          </a:prstGeom>
        </p:spPr>
        <p:txBody>
          <a:bodyPr/>
          <a:lstStyle>
            <a:lvl1pPr defTabSz="283920">
              <a:defRPr sz="4968"/>
            </a:lvl1pPr>
          </a:lstStyle>
          <a:p>
            <a:pPr/>
            <a:r>
              <a:t>Culture and the Historical Process</a:t>
            </a:r>
          </a:p>
        </p:txBody>
      </p:sp>
      <p:sp>
        <p:nvSpPr>
          <p:cNvPr id="203" name="Somehow, after World War II, nearly everything went right…"/>
          <p:cNvSpPr txBox="1"/>
          <p:nvPr>
            <p:ph type="body" idx="1"/>
          </p:nvPr>
        </p:nvSpPr>
        <p:spPr>
          <a:xfrm>
            <a:off x="124795" y="1261269"/>
            <a:ext cx="7026614" cy="4687518"/>
          </a:xfrm>
          <a:prstGeom prst="rect">
            <a:avLst/>
          </a:prstGeom>
        </p:spPr>
        <p:txBody>
          <a:bodyPr anchor="t"/>
          <a:lstStyle/>
          <a:p>
            <a:pPr marL="0" indent="0" defTabSz="167632">
              <a:spcBef>
                <a:spcPts val="900"/>
              </a:spcBef>
              <a:buSzTx/>
              <a:buNone/>
              <a:defRPr b="1" sz="2309">
                <a:latin typeface="+mj-lt"/>
                <a:ea typeface="+mj-ea"/>
                <a:cs typeface="+mj-cs"/>
                <a:sym typeface="Helvetica"/>
              </a:defRPr>
            </a:pPr>
            <a:r>
              <a:t>A great dissatisfaction with what are called “institutions” here:</a:t>
            </a:r>
          </a:p>
          <a:p>
            <a:pPr marL="120933" indent="-120933" defTabSz="167632">
              <a:spcBef>
                <a:spcPts val="900"/>
              </a:spcBef>
              <a:defRPr sz="1848">
                <a:latin typeface="Times New Roman"/>
                <a:ea typeface="Times New Roman"/>
                <a:cs typeface="Times New Roman"/>
                <a:sym typeface="Times New Roman"/>
              </a:defRPr>
            </a:pPr>
            <a:r>
              <a:t>Nathan Nunn (2012): Culture and the Historical Process &lt;</a:t>
            </a:r>
            <a:r>
              <a:rPr u="sng">
                <a:solidFill>
                  <a:srgbClr val="0000FF"/>
                </a:solidFill>
                <a:uFill>
                  <a:solidFill>
                    <a:srgbClr val="0000FF"/>
                  </a:solidFill>
                </a:uFill>
                <a:hlinkClick r:id="rId3" invalidUrl="" action="" tgtFrame="" tooltip="" history="1" highlightClick="0" endSnd="0"/>
              </a:rPr>
              <a:t>https://delong.typepad.com/files/nunn-culture.pdf</a:t>
            </a:r>
            <a:r>
              <a:t>&gt;</a:t>
            </a:r>
          </a:p>
          <a:p>
            <a:pPr marL="120933" indent="-120933" defTabSz="167632">
              <a:spcBef>
                <a:spcPts val="900"/>
              </a:spcBef>
              <a:defRPr sz="1848">
                <a:latin typeface="Times New Roman"/>
                <a:ea typeface="Times New Roman"/>
                <a:cs typeface="Times New Roman"/>
                <a:sym typeface="Times New Roman"/>
              </a:defRPr>
            </a:pPr>
            <a:r>
              <a:t>Culture as heuristics—the way you jump when choosing strategies in (possibly cooperatives) interpersonal games</a:t>
            </a:r>
          </a:p>
          <a:p>
            <a:pPr marL="120933" indent="-120933" defTabSz="167632">
              <a:spcBef>
                <a:spcPts val="900"/>
              </a:spcBef>
              <a:defRPr sz="1848">
                <a:latin typeface="Times New Roman"/>
                <a:ea typeface="Times New Roman"/>
                <a:cs typeface="Times New Roman"/>
                <a:sym typeface="Times New Roman"/>
              </a:defRPr>
            </a:pPr>
            <a:r>
              <a:t>Long-run historical shadows cast by history that produce “cultural” differences:</a:t>
            </a:r>
          </a:p>
          <a:p>
            <a:pPr lvl="1" marL="302333" indent="-120933" defTabSz="167632">
              <a:spcBef>
                <a:spcPts val="900"/>
              </a:spcBef>
              <a:defRPr sz="1848">
                <a:latin typeface="Times New Roman"/>
                <a:ea typeface="Times New Roman"/>
                <a:cs typeface="Times New Roman"/>
                <a:sym typeface="Times New Roman"/>
              </a:defRPr>
            </a:pPr>
            <a:r>
              <a:t>The plough and gender roles</a:t>
            </a:r>
          </a:p>
          <a:p>
            <a:pPr lvl="1" marL="302333" indent="-120933" defTabSz="167632">
              <a:spcBef>
                <a:spcPts val="900"/>
              </a:spcBef>
              <a:defRPr sz="1848">
                <a:latin typeface="Times New Roman"/>
                <a:ea typeface="Times New Roman"/>
                <a:cs typeface="Times New Roman"/>
                <a:sym typeface="Times New Roman"/>
              </a:defRPr>
            </a:pPr>
            <a:r>
              <a:t>The African slave trade(s) and “trust”</a:t>
            </a:r>
          </a:p>
          <a:p>
            <a:pPr lvl="1" marL="302333" indent="-120933" defTabSz="167632">
              <a:spcBef>
                <a:spcPts val="900"/>
              </a:spcBef>
              <a:defRPr sz="1848">
                <a:latin typeface="Times New Roman"/>
                <a:ea typeface="Times New Roman"/>
                <a:cs typeface="Times New Roman"/>
                <a:sym typeface="Times New Roman"/>
              </a:defRPr>
            </a:pPr>
            <a:r>
              <a:t>Italian cities’ levels of social capital (Guiso, Sapienza, and Zingales)</a:t>
            </a:r>
          </a:p>
          <a:p>
            <a:pPr lvl="1" marL="302333" indent="-120933" defTabSz="167632">
              <a:spcBef>
                <a:spcPts val="900"/>
              </a:spcBef>
              <a:defRPr sz="1848">
                <a:latin typeface="Times New Roman"/>
                <a:ea typeface="Times New Roman"/>
                <a:cs typeface="Times New Roman"/>
                <a:sym typeface="Times New Roman"/>
              </a:defRPr>
            </a:pPr>
            <a:r>
              <a:t>Mediterranean mercantile cultures (Avner Greif)</a:t>
            </a:r>
          </a:p>
          <a:p>
            <a:pPr lvl="1" marL="302333" indent="-120933" defTabSz="167632">
              <a:spcBef>
                <a:spcPts val="900"/>
              </a:spcBef>
              <a:defRPr sz="1848">
                <a:latin typeface="Times New Roman"/>
                <a:ea typeface="Times New Roman"/>
                <a:cs typeface="Times New Roman"/>
                <a:sym typeface="Times New Roman"/>
              </a:defRPr>
            </a:pPr>
            <a:r>
              <a:t>The “Protestant ethic”?</a:t>
            </a:r>
          </a:p>
        </p:txBody>
      </p:sp>
      <p:sp>
        <p:nvSpPr>
          <p:cNvPr id="20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3:45</a:t>
            </a:r>
          </a:p>
        </p:txBody>
      </p:sp>
      <p:pic>
        <p:nvPicPr>
          <p:cNvPr id="205" name="Image" descr="Image"/>
          <p:cNvPicPr>
            <a:picLocks noChangeAspect="1"/>
          </p:cNvPicPr>
          <p:nvPr/>
        </p:nvPicPr>
        <p:blipFill>
          <a:blip r:embed="rId4">
            <a:extLst/>
          </a:blip>
          <a:stretch>
            <a:fillRect/>
          </a:stretch>
        </p:blipFill>
        <p:spPr>
          <a:xfrm>
            <a:off x="7151408" y="1261269"/>
            <a:ext cx="1863388" cy="2281975"/>
          </a:xfrm>
          <a:prstGeom prst="rect">
            <a:avLst/>
          </a:prstGeom>
          <a:ln w="12700">
            <a:miter lim="400000"/>
          </a:ln>
        </p:spPr>
      </p:pic>
      <p:pic>
        <p:nvPicPr>
          <p:cNvPr id="206"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53509" y="614009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28600000" fill="hold"/>
                                        <p:tgtEl>
                                          <p:spTgt spid="20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Present at the Creation"/>
          <p:cNvSpPr txBox="1"/>
          <p:nvPr>
            <p:ph type="title"/>
          </p:nvPr>
        </p:nvSpPr>
        <p:spPr>
          <a:xfrm>
            <a:off x="124795" y="-1"/>
            <a:ext cx="8890001" cy="1261271"/>
          </a:xfrm>
          <a:prstGeom prst="rect">
            <a:avLst/>
          </a:prstGeom>
        </p:spPr>
        <p:txBody>
          <a:bodyPr/>
          <a:lstStyle>
            <a:lvl1pPr defTabSz="411479">
              <a:defRPr sz="7200"/>
            </a:lvl1pPr>
          </a:lstStyle>
          <a:p>
            <a:pPr/>
            <a:r>
              <a:t>Legal Origins</a:t>
            </a:r>
          </a:p>
        </p:txBody>
      </p:sp>
      <p:sp>
        <p:nvSpPr>
          <p:cNvPr id="211" name="Somehow, after World War II, nearly everything went right…"/>
          <p:cNvSpPr txBox="1"/>
          <p:nvPr>
            <p:ph type="body" idx="1"/>
          </p:nvPr>
        </p:nvSpPr>
        <p:spPr>
          <a:xfrm>
            <a:off x="124795" y="1261269"/>
            <a:ext cx="8890001" cy="4687518"/>
          </a:xfrm>
          <a:prstGeom prst="rect">
            <a:avLst/>
          </a:prstGeom>
        </p:spPr>
        <p:txBody>
          <a:bodyPr anchor="t"/>
          <a:lstStyle/>
          <a:p>
            <a:pPr marL="0" indent="0" defTabSz="143685">
              <a:spcBef>
                <a:spcPts val="700"/>
              </a:spcBef>
              <a:buSzTx/>
              <a:buNone/>
              <a:defRPr b="1" sz="1980">
                <a:latin typeface="+mj-lt"/>
                <a:ea typeface="+mj-ea"/>
                <a:cs typeface="+mj-cs"/>
                <a:sym typeface="Helvetica"/>
              </a:defRPr>
            </a:pPr>
            <a:r>
              <a:t>La Porta, Lopez-do-Silanes, Shleifer, &amp; Vishny:</a:t>
            </a:r>
          </a:p>
          <a:p>
            <a:pPr marL="103656" indent="-103656" defTabSz="143685">
              <a:spcBef>
                <a:spcPts val="700"/>
              </a:spcBef>
              <a:defRPr sz="1584">
                <a:latin typeface="Times New Roman"/>
                <a:ea typeface="Times New Roman"/>
                <a:cs typeface="Times New Roman"/>
                <a:sym typeface="Times New Roman"/>
              </a:defRPr>
            </a:pPr>
            <a:r>
              <a:rPr b="1"/>
              <a:t>Rafael La Porta, Florencio Lopez-de-Silanes, &amp; Andrei Shleifer</a:t>
            </a:r>
            <a:r>
              <a:t>: </a:t>
            </a:r>
            <a:r>
              <a:rPr i="1"/>
              <a:t>The Economic Consequences of Legal Origins</a:t>
            </a:r>
            <a:r>
              <a:t> &lt;</a:t>
            </a:r>
            <a:r>
              <a:rPr u="sng">
                <a:solidFill>
                  <a:srgbClr val="0000FF"/>
                </a:solidFill>
                <a:uFill>
                  <a:solidFill>
                    <a:srgbClr val="0000FF"/>
                  </a:solidFill>
                </a:uFill>
                <a:hlinkClick r:id="rId3" invalidUrl="" action="" tgtFrame="" tooltip="" history="1" highlightClick="0" endSnd="0"/>
              </a:rPr>
              <a:t>https://github.com/braddelong/public-files/blob/master/readings/article-la-porta-legal-origins.pdf</a:t>
            </a:r>
            <a:r>
              <a:t>&gt;</a:t>
            </a:r>
          </a:p>
          <a:p>
            <a:pPr marL="103656" indent="-103656" defTabSz="143685">
              <a:spcBef>
                <a:spcPts val="700"/>
              </a:spcBef>
              <a:defRPr sz="1584">
                <a:latin typeface="Times New Roman"/>
                <a:ea typeface="Times New Roman"/>
                <a:cs typeface="Times New Roman"/>
                <a:sym typeface="Times New Roman"/>
              </a:defRPr>
            </a:pPr>
            <a:r>
              <a:t>France, Germany, Scandinavia, Britain</a:t>
            </a:r>
          </a:p>
          <a:p>
            <a:pPr marL="103656" indent="-103656" defTabSz="143685">
              <a:spcBef>
                <a:spcPts val="700"/>
              </a:spcBef>
              <a:defRPr sz="1584">
                <a:latin typeface="Times New Roman"/>
                <a:ea typeface="Times New Roman"/>
                <a:cs typeface="Times New Roman"/>
                <a:sym typeface="Times New Roman"/>
              </a:defRPr>
            </a:pPr>
            <a:r>
              <a:t>Britain produces by far the “best” legal system</a:t>
            </a:r>
          </a:p>
          <a:p>
            <a:pPr marL="103656" indent="-103656" defTabSz="143685">
              <a:spcBef>
                <a:spcPts val="700"/>
              </a:spcBef>
              <a:defRPr sz="1584">
                <a:latin typeface="Times New Roman"/>
                <a:ea typeface="Times New Roman"/>
                <a:cs typeface="Times New Roman"/>
                <a:sym typeface="Times New Roman"/>
              </a:defRPr>
            </a:pPr>
            <a:r>
              <a:t>France poisonous in terms of how convoluted and restrictive their legal systems are</a:t>
            </a:r>
          </a:p>
          <a:p>
            <a:pPr lvl="1" marL="259143" indent="-103656" defTabSz="143685">
              <a:spcBef>
                <a:spcPts val="700"/>
              </a:spcBef>
              <a:defRPr sz="1584">
                <a:latin typeface="Times New Roman"/>
                <a:ea typeface="Times New Roman"/>
                <a:cs typeface="Times New Roman"/>
                <a:sym typeface="Times New Roman"/>
              </a:defRPr>
            </a:pPr>
            <a:r>
              <a:t>What is not expressly authorized is forbidden…</a:t>
            </a:r>
          </a:p>
          <a:p>
            <a:pPr lvl="1" marL="259143" indent="-103656" defTabSz="143685">
              <a:spcBef>
                <a:spcPts val="700"/>
              </a:spcBef>
              <a:defRPr sz="1584">
                <a:latin typeface="Times New Roman"/>
                <a:ea typeface="Times New Roman"/>
                <a:cs typeface="Times New Roman"/>
                <a:sym typeface="Times New Roman"/>
              </a:defRPr>
            </a:pPr>
            <a:r>
              <a:t>“Legal Origin Theory traces the different strategies of common and civil law to different ideas about law and its purpose that England and France developed centuries ago. These broad ideas and strategies were incorporated into specific legal rules, but also into the organization of the legal system, as well as the human capital and beliefs of its participants. </a:t>
            </a:r>
          </a:p>
          <a:p>
            <a:pPr lvl="1" marL="259143" indent="-103656" defTabSz="143685">
              <a:spcBef>
                <a:spcPts val="700"/>
              </a:spcBef>
              <a:defRPr sz="1584">
                <a:latin typeface="Times New Roman"/>
                <a:ea typeface="Times New Roman"/>
                <a:cs typeface="Times New Roman"/>
                <a:sym typeface="Times New Roman"/>
              </a:defRPr>
            </a:pPr>
            <a:r>
              <a:t>“When common and civil law were transplanted into much of the world through conquest and colonization, the rules, but also human capital and legal ideologies, were transplanted as well. Despite much local legal evolution, the fundamental strategies and assumptions of each legal system survived and have continued to exert substantial influence on economic outcomes…</a:t>
            </a:r>
          </a:p>
          <a:p>
            <a:pPr marL="103656" indent="-103656" defTabSz="143685">
              <a:spcBef>
                <a:spcPts val="700"/>
              </a:spcBef>
              <a:defRPr sz="1584">
                <a:latin typeface="Times New Roman"/>
                <a:ea typeface="Times New Roman"/>
                <a:cs typeface="Times New Roman"/>
                <a:sym typeface="Times New Roman"/>
              </a:defRPr>
            </a:pPr>
            <a:r>
              <a:t>Legal origins not “culture” or “politics”</a:t>
            </a:r>
          </a:p>
        </p:txBody>
      </p:sp>
      <p:sp>
        <p:nvSpPr>
          <p:cNvPr id="21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21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1618" y="617576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7330000" fill="hold"/>
                                        <p:tgtEl>
                                          <p:spTgt spid="21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Present at the Creation"/>
          <p:cNvSpPr txBox="1"/>
          <p:nvPr>
            <p:ph type="title"/>
          </p:nvPr>
        </p:nvSpPr>
        <p:spPr>
          <a:xfrm>
            <a:off x="124795" y="-1"/>
            <a:ext cx="8890001" cy="1261271"/>
          </a:xfrm>
          <a:prstGeom prst="rect">
            <a:avLst/>
          </a:prstGeom>
        </p:spPr>
        <p:txBody>
          <a:bodyPr/>
          <a:lstStyle>
            <a:lvl1pPr defTabSz="411479">
              <a:defRPr sz="7200"/>
            </a:lvl1pPr>
          </a:lstStyle>
          <a:p>
            <a:pPr/>
            <a:r>
              <a:t>A Skeptic’s Guide</a:t>
            </a:r>
          </a:p>
        </p:txBody>
      </p:sp>
      <p:sp>
        <p:nvSpPr>
          <p:cNvPr id="218" name="Somehow, after World War II, nearly everything went right…"/>
          <p:cNvSpPr txBox="1"/>
          <p:nvPr>
            <p:ph type="body" sz="half" idx="1"/>
          </p:nvPr>
        </p:nvSpPr>
        <p:spPr>
          <a:xfrm>
            <a:off x="124795" y="1261269"/>
            <a:ext cx="5300938" cy="4687518"/>
          </a:xfrm>
          <a:prstGeom prst="rect">
            <a:avLst/>
          </a:prstGeom>
        </p:spPr>
        <p:txBody>
          <a:bodyPr anchor="t"/>
          <a:lstStyle/>
          <a:p>
            <a:pPr marL="0" indent="0" defTabSz="115383">
              <a:spcBef>
                <a:spcPts val="600"/>
              </a:spcBef>
              <a:buSzTx/>
              <a:buNone/>
              <a:defRPr b="1" sz="1590">
                <a:latin typeface="+mj-lt"/>
                <a:ea typeface="+mj-ea"/>
                <a:cs typeface="+mj-cs"/>
                <a:sym typeface="Helvetica"/>
              </a:defRPr>
            </a:pPr>
            <a:r>
              <a:t>Dietz Vollrath:</a:t>
            </a:r>
          </a:p>
          <a:p>
            <a:pPr marL="83239" indent="-83239" defTabSz="115383">
              <a:spcBef>
                <a:spcPts val="600"/>
              </a:spcBef>
              <a:defRPr sz="1271">
                <a:latin typeface="Times New Roman"/>
                <a:ea typeface="Times New Roman"/>
                <a:cs typeface="Times New Roman"/>
                <a:sym typeface="Times New Roman"/>
              </a:defRPr>
            </a:pPr>
            <a:r>
              <a:rPr b="1"/>
              <a:t>Dietrich Vollrath</a:t>
            </a:r>
            <a:r>
              <a:t> (2014): </a:t>
            </a:r>
            <a:r>
              <a:rPr i="1"/>
              <a:t>A Skeptic’s Guide to Institutions 4</a:t>
            </a:r>
            <a:r>
              <a:t> &lt;</a:t>
            </a:r>
            <a:r>
              <a:rPr u="sng">
                <a:solidFill>
                  <a:srgbClr val="0000FF"/>
                </a:solidFill>
                <a:uFill>
                  <a:solidFill>
                    <a:srgbClr val="0000FF"/>
                  </a:solidFill>
                </a:uFill>
                <a:hlinkClick r:id="rId3" invalidUrl="" action="" tgtFrame="" tooltip="" history="1" highlightClick="0" endSnd="0"/>
              </a:rPr>
              <a:t>https://growthecon.com/blog/the-skeptics-guide-to-institutions-part-4/</a:t>
            </a:r>
            <a:r>
              <a:t>&gt;</a:t>
            </a:r>
          </a:p>
          <a:p>
            <a:pPr marL="83239" indent="-83239" defTabSz="115383">
              <a:spcBef>
                <a:spcPts val="600"/>
              </a:spcBef>
              <a:defRPr sz="1271">
                <a:latin typeface="Times New Roman"/>
                <a:ea typeface="Times New Roman"/>
                <a:cs typeface="Times New Roman"/>
                <a:sym typeface="Times New Roman"/>
              </a:defRPr>
            </a:pPr>
            <a:r>
              <a:t>Cross-country studies of institutions are inherently flawed by lack of identification and ordinal institutional indexes treated as cardinal</a:t>
            </a:r>
          </a:p>
          <a:p>
            <a:pPr marL="83239" indent="-83239" defTabSz="115383">
              <a:spcBef>
                <a:spcPts val="600"/>
              </a:spcBef>
              <a:defRPr sz="1271">
                <a:latin typeface="Times New Roman"/>
                <a:ea typeface="Times New Roman"/>
                <a:cs typeface="Times New Roman"/>
                <a:sym typeface="Times New Roman"/>
              </a:defRPr>
            </a:pPr>
            <a:r>
              <a:t>Instrumental variable approaches—settler mortality included—are flawed due to bad data and questions and more identification problems.</a:t>
            </a:r>
          </a:p>
          <a:p>
            <a:pPr marL="83239" indent="-83239" defTabSz="115383">
              <a:spcBef>
                <a:spcPts val="600"/>
              </a:spcBef>
              <a:defRPr sz="1271">
                <a:latin typeface="Times New Roman"/>
                <a:ea typeface="Times New Roman"/>
                <a:cs typeface="Times New Roman"/>
                <a:sym typeface="Times New Roman"/>
              </a:defRPr>
            </a:pPr>
            <a:r>
              <a:t>Historical studies show that there is path dependence or a poverty trap, but not that institutions themselves are central to underdevelopment</a:t>
            </a:r>
          </a:p>
          <a:p>
            <a:pPr marL="83239" indent="-83239" defTabSz="115383">
              <a:spcBef>
                <a:spcPts val="600"/>
              </a:spcBef>
              <a:defRPr sz="1271">
                <a:latin typeface="Times New Roman"/>
                <a:ea typeface="Times New Roman"/>
                <a:cs typeface="Times New Roman"/>
                <a:sym typeface="Times New Roman"/>
              </a:defRPr>
            </a:pPr>
            <a:r>
              <a:t>I'm uncomfortable making broad pronouncements that we have to get institutions "right" or "improve institutions" to generate economic development.</a:t>
            </a:r>
          </a:p>
          <a:p>
            <a:pPr marL="83239" indent="-83239" defTabSz="115383">
              <a:spcBef>
                <a:spcPts val="600"/>
              </a:spcBef>
              <a:defRPr sz="1271">
                <a:latin typeface="Times New Roman"/>
                <a:ea typeface="Times New Roman"/>
                <a:cs typeface="Times New Roman"/>
                <a:sym typeface="Times New Roman"/>
              </a:defRPr>
            </a:pPr>
            <a:r>
              <a:t>Institutions are not a thing that we can easily or independently alter. If they were, then they wouldn't be </a:t>
            </a:r>
            <a:r>
              <a:rPr i="1"/>
              <a:t>institutions</a:t>
            </a:r>
          </a:p>
          <a:p>
            <a:pPr lvl="1" marL="208099" indent="-83239" defTabSz="115383">
              <a:spcBef>
                <a:spcPts val="600"/>
              </a:spcBef>
              <a:defRPr sz="1271">
                <a:latin typeface="Times New Roman"/>
                <a:ea typeface="Times New Roman"/>
                <a:cs typeface="Times New Roman"/>
                <a:sym typeface="Times New Roman"/>
              </a:defRPr>
            </a:pPr>
            <a:r>
              <a:t>Bad institutions get you stuck in a bad equilibrium</a:t>
            </a:r>
          </a:p>
          <a:p>
            <a:pPr lvl="1" marL="208099" indent="-83239" defTabSz="115383">
              <a:spcBef>
                <a:spcPts val="600"/>
              </a:spcBef>
              <a:defRPr sz="1271">
                <a:latin typeface="Times New Roman"/>
                <a:ea typeface="Times New Roman"/>
                <a:cs typeface="Times New Roman"/>
                <a:sym typeface="Times New Roman"/>
              </a:defRPr>
            </a:pPr>
            <a:r>
              <a:t>The result of a skewed distribution of economic power that grants some elite a skewed amount of political power</a:t>
            </a:r>
          </a:p>
          <a:p>
            <a:pPr lvl="1" marL="208099" indent="-83239" defTabSz="115383">
              <a:spcBef>
                <a:spcPts val="600"/>
              </a:spcBef>
              <a:defRPr sz="1271">
                <a:latin typeface="Times New Roman"/>
                <a:ea typeface="Times New Roman"/>
                <a:cs typeface="Times New Roman"/>
                <a:sym typeface="Times New Roman"/>
              </a:defRPr>
            </a:pPr>
            <a:r>
              <a:t>The implication is that redistributing wealth away from a predatory elite will lead to economic development</a:t>
            </a:r>
          </a:p>
        </p:txBody>
      </p:sp>
      <p:sp>
        <p:nvSpPr>
          <p:cNvPr id="21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220" name="Image" descr="Image"/>
          <p:cNvPicPr>
            <a:picLocks noChangeAspect="1"/>
          </p:cNvPicPr>
          <p:nvPr/>
        </p:nvPicPr>
        <p:blipFill>
          <a:blip r:embed="rId4">
            <a:extLst/>
          </a:blip>
          <a:stretch>
            <a:fillRect/>
          </a:stretch>
        </p:blipFill>
        <p:spPr>
          <a:xfrm>
            <a:off x="5425732" y="1261269"/>
            <a:ext cx="3589064" cy="4901482"/>
          </a:xfrm>
          <a:prstGeom prst="rect">
            <a:avLst/>
          </a:prstGeom>
          <a:ln w="12700">
            <a:miter lim="400000"/>
          </a:ln>
        </p:spPr>
      </p:pic>
      <p:pic>
        <p:nvPicPr>
          <p:cNvPr id="221"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01072" y="611631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2061655" fill="hold"/>
                                        <p:tgtEl>
                                          <p:spTgt spid="22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22: “Deep Roots” and Path Dependence</a:t>
            </a:r>
          </a:p>
        </p:txBody>
      </p:sp>
      <p:sp>
        <p:nvSpPr>
          <p:cNvPr id="226"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Readings: Lecture 22: “Deep Roots” and Path Dependence</a:t>
            </a:r>
          </a:p>
        </p:txBody>
      </p:sp>
      <p:sp>
        <p:nvSpPr>
          <p:cNvPr id="229" name="Takeaways from this class:"/>
          <p:cNvSpPr txBox="1"/>
          <p:nvPr>
            <p:ph type="body" idx="4294967295"/>
          </p:nvPr>
        </p:nvSpPr>
        <p:spPr>
          <a:xfrm>
            <a:off x="277663" y="1270000"/>
            <a:ext cx="8572501" cy="5080000"/>
          </a:xfrm>
          <a:prstGeom prst="rect">
            <a:avLst/>
          </a:prstGeom>
        </p:spPr>
        <p:txBody>
          <a:bodyPr lIns="45718" tIns="45718" rIns="45718" bIns="45718" anchor="t"/>
          <a:lstStyle/>
          <a:p>
            <a:pPr marL="0" indent="0" defTabSz="329184">
              <a:spcBef>
                <a:spcPts val="800"/>
              </a:spcBef>
              <a:buSzTx/>
              <a:buFont typeface="Arial"/>
              <a:buNone/>
              <a:defRPr b="1" sz="1728">
                <a:uFill>
                  <a:solidFill>
                    <a:srgbClr val="000000"/>
                  </a:solidFill>
                </a:uFill>
                <a:latin typeface="+mj-lt"/>
                <a:ea typeface="+mj-ea"/>
                <a:cs typeface="+mj-cs"/>
                <a:sym typeface="Helvetica"/>
              </a:defRPr>
            </a:pPr>
            <a:r>
              <a:t>Required:</a:t>
            </a:r>
          </a:p>
          <a:p>
            <a:pPr marL="25988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Nathan Nunn (2012): Culture and the Historical Process &lt;</a:t>
            </a:r>
            <a:r>
              <a:rPr u="sng">
                <a:solidFill>
                  <a:srgbClr val="0000FF"/>
                </a:solidFill>
                <a:uFill>
                  <a:solidFill>
                    <a:srgbClr val="0000FF"/>
                  </a:solidFill>
                </a:uFill>
                <a:hlinkClick r:id="rId2" invalidUrl="" action="" tgtFrame="" tooltip="" history="1" highlightClick="0" endSnd="0"/>
              </a:rPr>
              <a:t>https://delong.typepad.com/files/nunn-culture.pdf</a:t>
            </a:r>
            <a:r>
              <a:t>&gt;</a:t>
            </a:r>
          </a:p>
          <a:p>
            <a:pPr marL="0" indent="0" defTabSz="329184">
              <a:spcBef>
                <a:spcPts val="800"/>
              </a:spcBef>
              <a:buSzTx/>
              <a:buFont typeface="Arial"/>
              <a:buNone/>
              <a:defRPr b="1" sz="1728">
                <a:uFill>
                  <a:solidFill>
                    <a:srgbClr val="000000"/>
                  </a:solidFill>
                </a:uFill>
                <a:latin typeface="+mj-lt"/>
                <a:ea typeface="+mj-ea"/>
                <a:cs typeface="+mj-cs"/>
                <a:sym typeface="Helvetica"/>
              </a:defRPr>
            </a:pPr>
          </a:p>
          <a:p>
            <a:pPr marL="0" indent="0" defTabSz="329184">
              <a:spcBef>
                <a:spcPts val="800"/>
              </a:spcBef>
              <a:buSzTx/>
              <a:buFont typeface="Arial"/>
              <a:buNone/>
              <a:defRPr b="1" sz="1728">
                <a:uFill>
                  <a:solidFill>
                    <a:srgbClr val="000000"/>
                  </a:solidFill>
                </a:uFill>
                <a:latin typeface="+mj-lt"/>
                <a:ea typeface="+mj-ea"/>
                <a:cs typeface="+mj-cs"/>
                <a:sym typeface="Helvetica"/>
              </a:defRPr>
            </a:pPr>
            <a:r>
              <a:t>Optional:</a:t>
            </a:r>
          </a:p>
          <a:p>
            <a:pPr marL="25988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Diego Comin, William Easterly, and Erick Gong: Was the Wealth of Nations Determined in 1000 BC? &lt;</a:t>
            </a:r>
            <a:r>
              <a:rPr u="sng">
                <a:solidFill>
                  <a:srgbClr val="0000FF"/>
                </a:solidFill>
                <a:uFill>
                  <a:solidFill>
                    <a:srgbClr val="0000FF"/>
                  </a:solidFill>
                </a:uFill>
                <a:hlinkClick r:id="rId3" invalidUrl="" action="" tgtFrame="" tooltip="" history="1" highlightClick="0" endSnd="0"/>
              </a:rPr>
              <a:t>https://github.com/braddelong/public-files/blob/master/readings/article-comin-wealth-of-nations.pdf</a:t>
            </a:r>
            <a:r>
              <a:t>&gt;</a:t>
            </a:r>
          </a:p>
          <a:p>
            <a:pPr marL="25988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Melissa Dell (2015): Path Dependence in Development: Evidence from the Mexican Revolution &lt;</a:t>
            </a:r>
            <a:r>
              <a:rPr u="sng">
                <a:solidFill>
                  <a:srgbClr val="0000FF"/>
                </a:solidFill>
                <a:uFill>
                  <a:solidFill>
                    <a:srgbClr val="0000FF"/>
                  </a:solidFill>
                </a:uFill>
                <a:hlinkClick r:id="rId4" invalidUrl="" action="" tgtFrame="" tooltip="" history="1" highlightClick="0" endSnd="0"/>
              </a:rPr>
              <a:t>https://github.com/braddelong/public-files/blob/master/readings/article-dell-mexican-revolution.pdf</a:t>
            </a:r>
            <a:r>
              <a:t>&gt;</a:t>
            </a:r>
          </a:p>
          <a:p>
            <a:pPr marL="25988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Vernon Henderson, Tim Squires, Adam Storeygard, and David Weil: The Global Distribution of Economic Activity: Nature, History, &amp; the Role of Trade &lt;</a:t>
            </a:r>
            <a:r>
              <a:rPr u="sng">
                <a:solidFill>
                  <a:srgbClr val="0000FF"/>
                </a:solidFill>
                <a:uFill>
                  <a:solidFill>
                    <a:srgbClr val="0000FF"/>
                  </a:solidFill>
                </a:uFill>
                <a:hlinkClick r:id="rId5" invalidUrl="" action="" tgtFrame="" tooltip="" history="1" highlightClick="0" endSnd="0"/>
              </a:rPr>
              <a:t>https://github.com/braddelong/public-files/blob/master/readings/article-henderson-geography.pdf</a:t>
            </a:r>
            <a:r>
              <a:t>&gt; &lt;</a:t>
            </a:r>
            <a:r>
              <a:rPr u="sng">
                <a:solidFill>
                  <a:srgbClr val="0000FF"/>
                </a:solidFill>
                <a:uFill>
                  <a:solidFill>
                    <a:srgbClr val="0000FF"/>
                  </a:solidFill>
                </a:uFill>
                <a:hlinkClick r:id="rId6" invalidUrl="" action="" tgtFrame="" tooltip="" history="1" highlightClick="0" endSnd="0"/>
              </a:rPr>
              <a:t>https://github.com/braddelong/public-files/blob/master/readings/article-henderson-geography-ii.pdf</a:t>
            </a:r>
            <a:r>
              <a:t>&gt;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278891">
              <a:spcBef>
                <a:spcPts val="0"/>
              </a:spcBef>
              <a:buSzTx/>
              <a:buFont typeface="Arial"/>
              <a:buNone/>
              <a:defRPr b="1" sz="1400">
                <a:uFill>
                  <a:solidFill>
                    <a:srgbClr val="000000"/>
                  </a:solidFill>
                </a:uFill>
                <a:latin typeface="+mj-lt"/>
                <a:ea typeface="+mj-ea"/>
                <a:cs typeface="+mj-cs"/>
                <a:sym typeface="Helvetica"/>
              </a:defRPr>
            </a:pPr>
            <a:r>
              <a:t>23. Th Apr 23: 6.2. Growth and Fluctuations; Trade and Development, Foreign Aid</a:t>
            </a: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Barry Eichengreen (2015): Hall of Mirrors: The Great Depression, The Great Recession, and the Uses-and Misuses-of History, selections &lt;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https://delong.typepad.com/files/eichengreen-mirrors.pdf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a:t>
            </a:r>
            <a:r>
              <a:rPr b="0">
                <a:solidFill>
                  <a:srgbClr val="2D3B45"/>
                </a:solidFill>
                <a:latin typeface="Times New Roman"/>
                <a:ea typeface="Times New Roman"/>
                <a:cs typeface="Times New Roman"/>
                <a:sym typeface="Times New Roman"/>
              </a:rPr>
              <a:t>: David Atkin (2014): Endogenous Skill Acquisition and Export Manufacturing in Mexico &lt;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https://delong.typepad.com/files/atkin-skill.pdf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&lt;https://github.com/braddelong/public-files/blob/master/econ-135-lecture-23.pptx&gt;</a:t>
            </a:r>
            <a:endParaRPr b="0">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78891">
              <a:spcBef>
                <a:spcPts val="0"/>
              </a:spcBef>
              <a:buSzTx/>
              <a:buFont typeface="Arial"/>
              <a:buNone/>
              <a:defRPr b="1" sz="1400">
                <a:uFill>
                  <a:solidFill>
                    <a:srgbClr val="000000"/>
                  </a:solidFill>
                </a:uFill>
                <a:latin typeface="+mj-lt"/>
                <a:ea typeface="+mj-ea"/>
                <a:cs typeface="+mj-cs"/>
                <a:sym typeface="Helvetica"/>
              </a:defRPr>
            </a:pPr>
            <a:r>
              <a:t>24. Tu Apr 28: 6.3. Populism, Plutocracy, Kleptocracy, &amp; Neo-Fascism</a:t>
            </a:r>
            <a:endParaRPr b="0">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Ernest Gellner (1973): </a:t>
            </a:r>
            <a:r>
              <a:rPr b="0" i="1">
                <a:solidFill>
                  <a:srgbClr val="2D3B45"/>
                </a:solidFill>
                <a:latin typeface="Times New Roman"/>
                <a:ea typeface="Times New Roman"/>
                <a:cs typeface="Times New Roman"/>
                <a:sym typeface="Times New Roman"/>
              </a:rPr>
              <a:t>Nations &amp; Nationalism</a:t>
            </a:r>
            <a:r>
              <a:rPr b="0">
                <a:solidFill>
                  <a:srgbClr val="2D3B45"/>
                </a:solidFill>
                <a:latin typeface="Times New Roman"/>
                <a:ea typeface="Times New Roman"/>
                <a:cs typeface="Times New Roman"/>
                <a:sym typeface="Times New Roman"/>
              </a:rPr>
              <a:t>, selections &lt;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https://delong.typepad.com/files/gellner-nations.pdf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latin typeface="Times New Roman"/>
                <a:ea typeface="Times New Roman"/>
                <a:cs typeface="Times New Roman"/>
                <a:sym typeface="Times New Roman"/>
              </a:rPr>
              <a:t>Barry Eichengreen (2018): </a:t>
            </a:r>
            <a:r>
              <a:rPr b="0" i="1">
                <a:latin typeface="Times New Roman"/>
                <a:ea typeface="Times New Roman"/>
                <a:cs typeface="Times New Roman"/>
                <a:sym typeface="Times New Roman"/>
              </a:rPr>
              <a:t>The Populist Temptation Economic Grievance &amp; Political Reaction in the Modern Era</a:t>
            </a:r>
            <a:r>
              <a:rPr b="0">
                <a:latin typeface="Times New Roman"/>
                <a:ea typeface="Times New Roman"/>
                <a:cs typeface="Times New Roman"/>
                <a:sym typeface="Times New Roman"/>
              </a:rPr>
              <a:t>, selection</a:t>
            </a:r>
            <a:r>
              <a:rPr>
                <a:latin typeface="Times New Roman"/>
                <a:ea typeface="Times New Roman"/>
                <a:cs typeface="Times New Roman"/>
                <a:sym typeface="Times New Roman"/>
              </a:rPr>
              <a:t>s </a:t>
            </a:r>
            <a:r>
              <a:rPr b="0">
                <a:latin typeface="Times New Roman"/>
                <a:ea typeface="Times New Roman"/>
                <a:cs typeface="Times New Roman"/>
                <a:sym typeface="Times New Roman"/>
              </a:rPr>
              <a:t>&lt;</a:t>
            </a:r>
            <a:r>
              <a:rPr b="0" u="sng">
                <a:solidFill>
                  <a:srgbClr val="0073A7"/>
                </a:solidFill>
                <a:uFill>
                  <a:solidFill>
                    <a:srgbClr val="0073A7"/>
                  </a:solidFill>
                </a:uFill>
                <a:latin typeface="Times New Roman"/>
                <a:ea typeface="Times New Roman"/>
                <a:cs typeface="Times New Roman"/>
                <a:sym typeface="Times New Roman"/>
                <a:hlinkClick r:id="rId5" invalidUrl="" action="" tgtFrame="" tooltip="" history="1" highlightClick="0" endSnd="0"/>
              </a:rPr>
              <a:t>https://delong.typepad.com/files/eichengeeen-populist.pdf </a:t>
            </a:r>
            <a:r>
              <a:rPr b="0">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0" indent="0" defTabSz="278891">
              <a:spcBef>
                <a:spcPts val="0"/>
              </a:spcBef>
              <a:buSzTx/>
              <a:buFont typeface="Arial"/>
              <a:buNone/>
              <a:defRPr b="1" sz="1400">
                <a:uFill>
                  <a:solidFill>
                    <a:srgbClr val="000000"/>
                  </a:solidFill>
                </a:uFill>
                <a:latin typeface="+mj-lt"/>
                <a:ea typeface="+mj-ea"/>
                <a:cs typeface="+mj-cs"/>
                <a:sym typeface="Helvetica"/>
              </a:defRPr>
            </a:pPr>
            <a:endParaRPr b="0">
              <a:solidFill>
                <a:srgbClr val="2D3B45"/>
              </a:solidFill>
              <a:latin typeface="Times New Roman"/>
              <a:ea typeface="Times New Roman"/>
              <a:cs typeface="Times New Roman"/>
              <a:sym typeface="Times New Roman"/>
            </a:endParaRPr>
          </a:p>
          <a:p>
            <a:pPr marL="0" indent="0" defTabSz="278891">
              <a:spcBef>
                <a:spcPts val="0"/>
              </a:spcBef>
              <a:buSzTx/>
              <a:buFont typeface="Arial"/>
              <a:buNone/>
              <a:defRPr b="1" sz="1400">
                <a:uFill>
                  <a:solidFill>
                    <a:srgbClr val="000000"/>
                  </a:solidFill>
                </a:uFill>
                <a:latin typeface="+mj-lt"/>
                <a:ea typeface="+mj-ea"/>
                <a:cs typeface="+mj-cs"/>
                <a:sym typeface="Helvetica"/>
              </a:defRPr>
            </a:pPr>
            <a:r>
              <a:t>25. Th Apr 30: 6.4. Global Warming</a:t>
            </a: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Melissa Dell et al. (2012): </a:t>
            </a:r>
            <a:r>
              <a:rPr b="0" i="1">
                <a:solidFill>
                  <a:srgbClr val="2D3B45"/>
                </a:solidFill>
                <a:latin typeface="Times New Roman"/>
                <a:ea typeface="Times New Roman"/>
                <a:cs typeface="Times New Roman"/>
                <a:sym typeface="Times New Roman"/>
              </a:rPr>
              <a:t>Temperature Shocks &amp; Economic Growth: Evidence from the Last Half Century</a:t>
            </a:r>
            <a:r>
              <a:rPr b="0">
                <a:solidFill>
                  <a:srgbClr val="2D3B45"/>
                </a:solidFill>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https://scholar.harvard.edu/files/dell/files/aej_temperature.pdf</a:t>
            </a:r>
            <a:r>
              <a:rPr b="0">
                <a:solidFill>
                  <a:srgbClr val="2D3B45"/>
                </a:solidFill>
                <a:latin typeface="Times New Roman"/>
                <a:ea typeface="Times New Roman"/>
                <a:cs typeface="Times New Roman"/>
                <a:sym typeface="Times New Roman"/>
              </a:rPr>
              <a:t>&gt; </a:t>
            </a:r>
            <a:endParaRPr b="0">
              <a:solidFill>
                <a:srgbClr val="2D3B45"/>
              </a:solidFill>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latin typeface="Times New Roman"/>
                <a:ea typeface="Times New Roman"/>
                <a:cs typeface="Times New Roman"/>
                <a:sym typeface="Times New Roman"/>
              </a:rPr>
              <a:t>Melissa Dell </a:t>
            </a:r>
            <a:r>
              <a:rPr b="0" i="1">
                <a:latin typeface="Times New Roman"/>
                <a:ea typeface="Times New Roman"/>
                <a:cs typeface="Times New Roman"/>
                <a:sym typeface="Times New Roman"/>
              </a:rPr>
              <a:t>et al.</a:t>
            </a:r>
            <a:r>
              <a:rPr b="0">
                <a:latin typeface="Times New Roman"/>
                <a:ea typeface="Times New Roman"/>
                <a:cs typeface="Times New Roman"/>
                <a:sym typeface="Times New Roman"/>
              </a:rPr>
              <a:t> (2014). </a:t>
            </a:r>
            <a:r>
              <a:rPr b="0" i="1">
                <a:latin typeface="Times New Roman"/>
                <a:ea typeface="Times New Roman"/>
                <a:cs typeface="Times New Roman"/>
                <a:sym typeface="Times New Roman"/>
              </a:rPr>
              <a:t>What Do We Learn from the Weather? The New Climate-Economy Literature</a:t>
            </a:r>
            <a:r>
              <a:rPr b="0">
                <a:latin typeface="Times New Roman"/>
                <a:ea typeface="Times New Roman"/>
                <a:cs typeface="Times New Roman"/>
                <a:sym typeface="Times New Roman"/>
              </a:rPr>
              <a:t>, selections &lt;</a:t>
            </a:r>
            <a:r>
              <a:rPr b="0" u="sng">
                <a:solidFill>
                  <a:srgbClr val="0073A7"/>
                </a:solidFill>
                <a:uFill>
                  <a:solidFill>
                    <a:srgbClr val="0073A7"/>
                  </a:solidFill>
                </a:uFill>
                <a:latin typeface="Times New Roman"/>
                <a:ea typeface="Times New Roman"/>
                <a:cs typeface="Times New Roman"/>
                <a:sym typeface="Times New Roman"/>
                <a:hlinkClick r:id="rId7" invalidUrl="" action="" tgtFrame="" tooltip="" history="1" highlightClick="0" endSnd="0"/>
              </a:rPr>
              <a:t>https://economics.mit.edu/files/9138&gt;</a:t>
            </a:r>
          </a:p>
          <a:p>
            <a:pPr marL="122320" indent="-122320" defTabSz="278891">
              <a:spcBef>
                <a:spcPts val="0"/>
              </a:spcBef>
              <a:buSzPct val="100000"/>
              <a:defRPr b="1" sz="1200">
                <a:uFill>
                  <a:solidFill>
                    <a:srgbClr val="000000"/>
                  </a:solidFill>
                </a:uFill>
                <a:latin typeface="+mj-lt"/>
                <a:ea typeface="+mj-ea"/>
                <a:cs typeface="+mj-cs"/>
                <a:sym typeface="Helvetica"/>
              </a:defRPr>
            </a:pPr>
          </a:p>
          <a:p>
            <a:pPr marL="0" indent="0" defTabSz="278891">
              <a:spcBef>
                <a:spcPts val="0"/>
              </a:spcBef>
              <a:buSzTx/>
              <a:buFont typeface="Arial"/>
              <a:buNone/>
              <a:defRPr b="1" sz="1400">
                <a:uFill>
                  <a:solidFill>
                    <a:srgbClr val="000000"/>
                  </a:solidFill>
                </a:uFill>
                <a:latin typeface="+mj-lt"/>
                <a:ea typeface="+mj-ea"/>
                <a:cs typeface="+mj-cs"/>
                <a:sym typeface="Helvetica"/>
              </a:defRPr>
            </a:pPr>
            <a:r>
              <a:t>26. Tu May 5: 6.5. The Pace and Meaning of Economic Growth</a:t>
            </a: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William Nordhaus: Do Real-Output and Real-Wage Measures Capture Reality? &lt;</a:t>
            </a:r>
            <a:r>
              <a:rPr b="0" u="sng">
                <a:solidFill>
                  <a:srgbClr val="0000FF"/>
                </a:solidFill>
                <a:uFill>
                  <a:solidFill>
                    <a:srgbClr val="0000FF"/>
                  </a:solidFill>
                </a:uFill>
                <a:latin typeface="Times New Roman"/>
                <a:ea typeface="Times New Roman"/>
                <a:cs typeface="Times New Roman"/>
                <a:sym typeface="Times New Roman"/>
                <a:hlinkClick r:id="rId8" invalidUrl="" action="" tgtFrame="" tooltip="" history="1" highlightClick="0" endSnd="0"/>
              </a:rPr>
              <a:t>https://www.nber.org/chapters/c6064.pdf</a:t>
            </a:r>
            <a:r>
              <a:rPr b="0">
                <a:solidFill>
                  <a:srgbClr val="2D3B45"/>
                </a:solidFill>
                <a:latin typeface="Times New Roman"/>
                <a:ea typeface="Times New Roman"/>
                <a:cs typeface="Times New Roman"/>
                <a:sym typeface="Times New Roman"/>
              </a:rPr>
              <a:t>&gt; </a:t>
            </a:r>
            <a:endParaRPr b="0">
              <a:solidFill>
                <a:srgbClr val="2D3B45"/>
              </a:solidFill>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John Maynard Keynes: Economic Possibilities for Our Grandchildren&lt;&lt;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https://delong.typepad.com/files/keynes-persuasion.pdf</a:t>
            </a:r>
            <a:r>
              <a:rPr b="0">
                <a:solidFill>
                  <a:srgbClr val="2D3B45"/>
                </a:solidFill>
                <a:latin typeface="Times New Roman"/>
                <a:ea typeface="Times New Roman"/>
                <a:cs typeface="Times New Roman"/>
                <a:sym typeface="Times New Roman"/>
              </a:rPr>
              <a:t>&gt; </a:t>
            </a:r>
            <a:endParaRPr b="0">
              <a:solidFill>
                <a:srgbClr val="2D3B45"/>
              </a:solidFill>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Edward Bellamy (1887): Looking Backward 2000-1887, selections &lt;</a:t>
            </a:r>
            <a:r>
              <a:rPr b="0" u="sng">
                <a:solidFill>
                  <a:srgbClr val="0000FF"/>
                </a:solidFill>
                <a:uFill>
                  <a:solidFill>
                    <a:srgbClr val="0000FF"/>
                  </a:solidFill>
                </a:uFill>
                <a:latin typeface="Times New Roman"/>
                <a:ea typeface="Times New Roman"/>
                <a:cs typeface="Times New Roman"/>
                <a:sym typeface="Times New Roman"/>
                <a:hlinkClick r:id="rId10" invalidUrl="" action="" tgtFrame="" tooltip="" history="1" highlightClick="0" endSnd="0"/>
              </a:rPr>
              <a:t>https://delong.typepad.com/files/bellamy-backward.pdf</a:t>
            </a:r>
            <a:r>
              <a:rPr b="0">
                <a:solidFill>
                  <a:srgbClr val="2D3B45"/>
                </a:solidFill>
                <a:latin typeface="Times New Roman"/>
                <a:ea typeface="Times New Roman"/>
                <a:cs typeface="Times New Roman"/>
                <a:sym typeface="Times New Roman"/>
              </a:rPr>
              <a:t>&gt;</a:t>
            </a:r>
          </a:p>
        </p:txBody>
      </p:sp>
      <p:sp>
        <p:nvSpPr>
          <p:cNvPr id="232"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99694">
              <a:defRPr sz="3895">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Globalization Advances and Retreats"/>
          <p:cNvSpPr txBox="1"/>
          <p:nvPr>
            <p:ph type="body" idx="4294967295"/>
          </p:nvPr>
        </p:nvSpPr>
        <p:spPr>
          <a:xfrm>
            <a:off x="277663" y="1270000"/>
            <a:ext cx="8572501" cy="5349432"/>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“Deep Roots” and Path Dependence:</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103"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0"/>
              </a:spcBef>
              <a:buSzTx/>
              <a:buNone/>
              <a:defRPr b="1">
                <a:solidFill>
                  <a:srgbClr val="2D3B45"/>
                </a:solidFill>
                <a:latin typeface="+mj-lt"/>
                <a:ea typeface="+mj-ea"/>
                <a:cs typeface="+mj-cs"/>
                <a:sym typeface="Helvetica"/>
              </a:defRPr>
            </a:pPr>
            <a:r>
              <a:t>7. Conclusion</a:t>
            </a:r>
            <a:endParaRPr b="0"/>
          </a:p>
          <a:p>
            <a:pPr marL="0" indent="0" defTabSz="457200">
              <a:spcBef>
                <a:spcPts val="0"/>
              </a:spcBef>
              <a:buSzTx/>
              <a:buNone/>
              <a:defRPr sz="1800">
                <a:solidFill>
                  <a:srgbClr val="2D3B45"/>
                </a:solidFill>
                <a:latin typeface="+mj-lt"/>
                <a:ea typeface="+mj-ea"/>
                <a:cs typeface="+mj-cs"/>
                <a:sym typeface="Helvetica"/>
              </a:defRPr>
            </a:pPr>
            <a:r>
              <a:t>Th May 7: 7. Conclusion: The Future?</a:t>
            </a:r>
          </a:p>
          <a:p>
            <a:pPr marL="457200" indent="-317500" defTabSz="457200">
              <a:spcBef>
                <a:spcPts val="0"/>
              </a:spcBef>
              <a:buClr>
                <a:srgbClr val="2D3B45"/>
              </a:buClr>
              <a:buSzPct val="100000"/>
              <a:buFont typeface="Helvetica"/>
              <a:defRPr sz="1600">
                <a:solidFill>
                  <a:srgbClr val="2D3B45"/>
                </a:solidFill>
                <a:latin typeface="+mj-lt"/>
                <a:ea typeface="+mj-ea"/>
                <a:cs typeface="+mj-cs"/>
                <a:sym typeface="Helvetica"/>
              </a:defRPr>
            </a:pPr>
            <a:r>
              <a:rPr b="1"/>
              <a:t>Read After:</a:t>
            </a:r>
            <a:r>
              <a:t> Robert Allen (2011): </a:t>
            </a:r>
            <a:r>
              <a:rPr i="1"/>
              <a:t>Global Economic History: A Very Short Introduction</a:t>
            </a:r>
            <a:r>
              <a:t>, selections &lt;</a:t>
            </a:r>
            <a:r>
              <a:rPr u="sng">
                <a:solidFill>
                  <a:srgbClr val="0000FF"/>
                </a:solidFill>
                <a:uFill>
                  <a:solidFill>
                    <a:srgbClr val="0000FF"/>
                  </a:solidFill>
                </a:uFill>
                <a:hlinkClick r:id="rId2" invalidUrl="" action="" tgtFrame="" tooltip="" history="1" highlightClick="0" endSnd="0"/>
              </a:rPr>
              <a:t>https://delong.typepad.com/files/allen-geh.pdf</a:t>
            </a:r>
            <a:r>
              <a:t> &gt;</a:t>
            </a:r>
          </a:p>
          <a:p>
            <a:pPr marL="0" indent="0" defTabSz="457200">
              <a:spcBef>
                <a:spcPts val="0"/>
              </a:spcBef>
              <a:buSzTx/>
              <a:buNone/>
              <a:defRPr sz="1800">
                <a:solidFill>
                  <a:srgbClr val="2D3B45"/>
                </a:solidFill>
                <a:latin typeface="+mj-lt"/>
                <a:ea typeface="+mj-ea"/>
                <a:cs typeface="+mj-cs"/>
                <a:sym typeface="Helvetica"/>
              </a:defRPr>
            </a:pPr>
          </a:p>
          <a:p>
            <a:pPr marL="0" indent="0" defTabSz="457200">
              <a:spcBef>
                <a:spcPts val="0"/>
              </a:spcBef>
              <a:buSzTx/>
              <a:buNone/>
              <a:defRPr sz="1800">
                <a:solidFill>
                  <a:srgbClr val="2D3B45"/>
                </a:solidFill>
                <a:latin typeface="+mj-lt"/>
                <a:ea typeface="+mj-ea"/>
                <a:cs typeface="+mj-cs"/>
                <a:sym typeface="Helvetica"/>
              </a:defRPr>
            </a:pPr>
            <a:r>
              <a:t>W May 13 11:30-14:30: FINAL PAPER/PROJECT DUE</a:t>
            </a:r>
          </a:p>
          <a:p>
            <a:pPr marL="122320" indent="-122320" defTabSz="278891">
              <a:spcBef>
                <a:spcPts val="0"/>
              </a:spcBef>
              <a:buSzPct val="100000"/>
              <a:defRPr b="1" sz="1200">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278891">
              <a:spcBef>
                <a:spcPts val="0"/>
              </a:spcBef>
              <a:buSzTx/>
              <a:buFont typeface="Arial"/>
              <a:buNone/>
              <a:defRPr sz="1400">
                <a:uFill>
                  <a:solidFill>
                    <a:srgbClr val="000000"/>
                  </a:solidFill>
                </a:uFill>
                <a:latin typeface="+mj-lt"/>
                <a:ea typeface="+mj-ea"/>
                <a:cs typeface="+mj-cs"/>
                <a:sym typeface="Helvetica"/>
              </a:defRPr>
            </a:pPr>
          </a:p>
        </p:txBody>
      </p:sp>
      <p:sp>
        <p:nvSpPr>
          <p:cNvPr id="235" name="Roadmap for the Next Two Weeks"/>
          <p:cNvSpPr txBox="1"/>
          <p:nvPr>
            <p:ph type="title" idx="4294967295"/>
          </p:nvPr>
        </p:nvSpPr>
        <p:spPr>
          <a:xfrm>
            <a:off x="277663" y="-2"/>
            <a:ext cx="8572501" cy="1270003"/>
          </a:xfrm>
          <a:prstGeom prst="rect">
            <a:avLst/>
          </a:prstGeom>
        </p:spPr>
        <p:txBody>
          <a:bodyPr lIns="45718" tIns="45718" rIns="45718" bIns="45718"/>
          <a:lstStyle>
            <a:lvl1pPr>
              <a:defRPr>
                <a:solidFill>
                  <a:srgbClr val="000080"/>
                </a:solidFill>
              </a:defRPr>
            </a:lvl1pPr>
          </a:lstStyle>
          <a:p>
            <a:pPr/>
            <a:r>
              <a:t>Roadmap Following…</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Catch Our Breath…"/>
          <p:cNvSpPr txBox="1"/>
          <p:nvPr>
            <p:ph type="title"/>
          </p:nvPr>
        </p:nvSpPr>
        <p:spPr>
          <a:xfrm>
            <a:off x="276457" y="-2"/>
            <a:ext cx="8572501" cy="1270003"/>
          </a:xfrm>
          <a:prstGeom prst="rect">
            <a:avLst/>
          </a:prstGeom>
        </p:spPr>
        <p:txBody>
          <a:bodyPr/>
          <a:lstStyle/>
          <a:p>
            <a:pPr/>
            <a:r>
              <a:t>Catch Our Breath…</a:t>
            </a:r>
          </a:p>
        </p:txBody>
      </p:sp>
      <p:sp>
        <p:nvSpPr>
          <p:cNvPr id="238"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39"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Notes, etc.…"/>
          <p:cNvSpPr txBox="1"/>
          <p:nvPr>
            <p:ph type="title"/>
          </p:nvPr>
        </p:nvSpPr>
        <p:spPr>
          <a:xfrm>
            <a:off x="669726" y="312539"/>
            <a:ext cx="7804548" cy="1116211"/>
          </a:xfrm>
          <a:prstGeom prst="rect">
            <a:avLst/>
          </a:prstGeom>
        </p:spPr>
        <p:txBody>
          <a:bodyPr/>
          <a:lstStyle/>
          <a:p>
            <a:pPr/>
            <a:r>
              <a:t>Notes, etc.…</a:t>
            </a:r>
          </a:p>
        </p:txBody>
      </p:sp>
      <p:sp>
        <p:nvSpPr>
          <p:cNvPr id="242" name="Double-click to edit"/>
          <p:cNvSpPr txBox="1"/>
          <p:nvPr>
            <p:ph type="body" sz="half" idx="1"/>
          </p:nvPr>
        </p:nvSpPr>
        <p:spPr>
          <a:xfrm>
            <a:off x="669726" y="1428750"/>
            <a:ext cx="4606959" cy="4911329"/>
          </a:xfrm>
          <a:prstGeom prst="rect">
            <a:avLst/>
          </a:prstGeom>
        </p:spPr>
        <p:txBody>
          <a:bodyPr anchor="t"/>
          <a:lstStyle/>
          <a:p>
            <a:pPr marL="296333" indent="-296333">
              <a:spcBef>
                <a:spcPts val="800"/>
              </a:spcBef>
              <a:defRPr sz="1600"/>
            </a:pPr>
          </a:p>
        </p:txBody>
      </p:sp>
      <p:pic>
        <p:nvPicPr>
          <p:cNvPr id="243"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4" y="1428750"/>
            <a:ext cx="3197590" cy="4911329"/>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246" name="Image" descr="Image"/>
          <p:cNvPicPr>
            <a:picLocks noChangeAspect="1"/>
          </p:cNvPicPr>
          <p:nvPr/>
        </p:nvPicPr>
        <p:blipFill>
          <a:blip r:embed="rId2">
            <a:extLst/>
          </a:blip>
          <a:stretch>
            <a:fillRect/>
          </a:stretch>
        </p:blipFill>
        <p:spPr>
          <a:xfrm>
            <a:off x="1736030" y="1511724"/>
            <a:ext cx="5797952" cy="5136589"/>
          </a:xfrm>
          <a:prstGeom prst="rect">
            <a:avLst/>
          </a:prstGeom>
          <a:ln w="12700">
            <a:miter lim="400000"/>
          </a:ln>
        </p:spPr>
      </p:pic>
      <p:pic>
        <p:nvPicPr>
          <p:cNvPr id="247" name="Image" descr="Image"/>
          <p:cNvPicPr>
            <a:picLocks noChangeAspect="1"/>
          </p:cNvPicPr>
          <p:nvPr/>
        </p:nvPicPr>
        <p:blipFill>
          <a:blip r:embed="rId3">
            <a:extLst/>
          </a:blip>
          <a:stretch>
            <a:fillRect/>
          </a:stretch>
        </p:blipFill>
        <p:spPr>
          <a:xfrm>
            <a:off x="1736030" y="1225406"/>
            <a:ext cx="5797952" cy="286319"/>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Coronavirus"/>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Coronavirus</a:t>
            </a:r>
          </a:p>
        </p:txBody>
      </p:sp>
      <p:sp>
        <p:nvSpPr>
          <p:cNvPr id="250" name="Where we think we are, as of Th Apr 09:…"/>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182880">
              <a:lnSpc>
                <a:spcPts val="2400"/>
              </a:lnSpc>
              <a:spcBef>
                <a:spcPts val="400"/>
              </a:spcBef>
              <a:buSzTx/>
              <a:buNone/>
              <a:defRPr b="1" sz="1200">
                <a:uFill>
                  <a:solidFill>
                    <a:srgbClr val="000000"/>
                  </a:solidFill>
                </a:uFill>
                <a:latin typeface="+mj-lt"/>
                <a:ea typeface="+mj-ea"/>
                <a:cs typeface="+mj-cs"/>
                <a:sym typeface="Helvetica"/>
              </a:defRPr>
            </a:pPr>
            <a:r>
              <a:t>Where we think we are, as of Th Apr 09:</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We really do not  know</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No random samples…</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If we extrapolate out the past week straight-line log:</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We will have 440,000 deaths in three weeks</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But it is unlikely to be that bad</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basic SIR epidemiological model of contagion</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COVID-19 non-testing rate is unidentified in our model </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0291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251"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252"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253"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254"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255"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Coronavirus II"/>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Coronavirus II</a:t>
            </a:r>
          </a:p>
        </p:txBody>
      </p:sp>
      <p:sp>
        <p:nvSpPr>
          <p:cNvPr id="258" name="We do not really know where we are, as of Mo Apr 6:…"/>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214884">
              <a:lnSpc>
                <a:spcPts val="2800"/>
              </a:lnSpc>
              <a:spcBef>
                <a:spcPts val="500"/>
              </a:spcBef>
              <a:buSzTx/>
              <a:buNone/>
              <a:defRPr b="1" sz="1410">
                <a:uFill>
                  <a:solidFill>
                    <a:srgbClr val="000000"/>
                  </a:solidFill>
                </a:uFill>
                <a:latin typeface="+mj-lt"/>
                <a:ea typeface="+mj-ea"/>
                <a:cs typeface="+mj-cs"/>
                <a:sym typeface="Helvetica"/>
              </a:defRPr>
            </a:pPr>
            <a:r>
              <a:t>We do not really know where we are, as of Mo Apr 6:</a:t>
            </a:r>
          </a:p>
          <a:p>
            <a:pPr marL="161162"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basic SIR epidemiological model of contagion</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COVID-19 non-testing rate is unidentified in our model </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90930"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61162"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259"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260"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261"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262"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263"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5" name="Image" descr="Image"/>
          <p:cNvPicPr>
            <a:picLocks noChangeAspect="1"/>
          </p:cNvPicPr>
          <p:nvPr/>
        </p:nvPicPr>
        <p:blipFill>
          <a:blip r:embed="rId2">
            <a:extLst/>
          </a:blip>
          <a:stretch>
            <a:fillRect/>
          </a:stretch>
        </p:blipFill>
        <p:spPr>
          <a:xfrm>
            <a:off x="231854" y="228600"/>
            <a:ext cx="8670715" cy="4128912"/>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7" name="Image" descr="Image"/>
          <p:cNvPicPr>
            <a:picLocks noChangeAspect="1"/>
          </p:cNvPicPr>
          <p:nvPr/>
        </p:nvPicPr>
        <p:blipFill>
          <a:blip r:embed="rId2">
            <a:extLst/>
          </a:blip>
          <a:stretch>
            <a:fillRect/>
          </a:stretch>
        </p:blipFill>
        <p:spPr>
          <a:xfrm>
            <a:off x="257254" y="253229"/>
            <a:ext cx="4911224" cy="6334541"/>
          </a:xfrm>
          <a:prstGeom prst="rect">
            <a:avLst/>
          </a:prstGeom>
          <a:ln w="12700">
            <a:miter lim="400000"/>
          </a:ln>
        </p:spPr>
      </p:pic>
      <p:pic>
        <p:nvPicPr>
          <p:cNvPr id="268" name="Image" descr="Image"/>
          <p:cNvPicPr>
            <a:picLocks noChangeAspect="1"/>
          </p:cNvPicPr>
          <p:nvPr/>
        </p:nvPicPr>
        <p:blipFill>
          <a:blip r:embed="rId3">
            <a:extLst/>
          </a:blip>
          <a:stretch>
            <a:fillRect/>
          </a:stretch>
        </p:blipFill>
        <p:spPr>
          <a:xfrm>
            <a:off x="4651720" y="253229"/>
            <a:ext cx="4492280" cy="633454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0" name="Image" descr="Image"/>
          <p:cNvPicPr>
            <a:picLocks noChangeAspect="1"/>
          </p:cNvPicPr>
          <p:nvPr/>
        </p:nvPicPr>
        <p:blipFill>
          <a:blip r:embed="rId2">
            <a:extLst/>
          </a:blip>
          <a:stretch>
            <a:fillRect/>
          </a:stretch>
        </p:blipFill>
        <p:spPr>
          <a:xfrm>
            <a:off x="2511565" y="253229"/>
            <a:ext cx="1475794" cy="6482456"/>
          </a:xfrm>
          <a:prstGeom prst="rect">
            <a:avLst/>
          </a:prstGeom>
          <a:ln w="12700">
            <a:miter lim="400000"/>
          </a:ln>
        </p:spPr>
      </p:pic>
      <p:pic>
        <p:nvPicPr>
          <p:cNvPr id="271" name="Image" descr="Image"/>
          <p:cNvPicPr>
            <a:picLocks noChangeAspect="1"/>
          </p:cNvPicPr>
          <p:nvPr/>
        </p:nvPicPr>
        <p:blipFill>
          <a:blip r:embed="rId3">
            <a:extLst/>
          </a:blip>
          <a:stretch>
            <a:fillRect/>
          </a:stretch>
        </p:blipFill>
        <p:spPr>
          <a:xfrm>
            <a:off x="3987358" y="253229"/>
            <a:ext cx="2292062" cy="6482456"/>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Financial Times Graphs Blown Up…"/>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Financial Times Graphs Blown Up…</a:t>
            </a:r>
          </a:p>
        </p:txBody>
      </p:sp>
      <p:pic>
        <p:nvPicPr>
          <p:cNvPr id="274" name="Image" descr="Image"/>
          <p:cNvPicPr>
            <a:picLocks noChangeAspect="1"/>
          </p:cNvPicPr>
          <p:nvPr/>
        </p:nvPicPr>
        <p:blipFill>
          <a:blip r:embed="rId2">
            <a:extLst/>
          </a:blip>
          <a:stretch>
            <a:fillRect/>
          </a:stretch>
        </p:blipFill>
        <p:spPr>
          <a:xfrm>
            <a:off x="144710" y="3679989"/>
            <a:ext cx="4419843" cy="3064093"/>
          </a:xfrm>
          <a:prstGeom prst="rect">
            <a:avLst/>
          </a:prstGeom>
          <a:ln w="12700">
            <a:miter lim="400000"/>
          </a:ln>
        </p:spPr>
      </p:pic>
      <p:pic>
        <p:nvPicPr>
          <p:cNvPr id="275" name="Image" descr="Image"/>
          <p:cNvPicPr>
            <a:picLocks noChangeAspect="1"/>
          </p:cNvPicPr>
          <p:nvPr/>
        </p:nvPicPr>
        <p:blipFill>
          <a:blip r:embed="rId3">
            <a:extLst/>
          </a:blip>
          <a:stretch>
            <a:fillRect/>
          </a:stretch>
        </p:blipFill>
        <p:spPr>
          <a:xfrm>
            <a:off x="4802645" y="3905731"/>
            <a:ext cx="4150855" cy="2838351"/>
          </a:xfrm>
          <a:prstGeom prst="rect">
            <a:avLst/>
          </a:prstGeom>
          <a:ln w="12700">
            <a:miter lim="400000"/>
          </a:ln>
        </p:spPr>
      </p:pic>
      <p:pic>
        <p:nvPicPr>
          <p:cNvPr id="276" name="Image" descr="Image"/>
          <p:cNvPicPr>
            <a:picLocks noChangeAspect="1"/>
          </p:cNvPicPr>
          <p:nvPr/>
        </p:nvPicPr>
        <p:blipFill>
          <a:blip r:embed="rId4">
            <a:extLst/>
          </a:blip>
          <a:stretch>
            <a:fillRect/>
          </a:stretch>
        </p:blipFill>
        <p:spPr>
          <a:xfrm>
            <a:off x="2374372" y="1587500"/>
            <a:ext cx="4150856" cy="3152784"/>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Thirty Glorious Years"/>
          <p:cNvSpPr txBox="1"/>
          <p:nvPr>
            <p:ph type="title"/>
          </p:nvPr>
        </p:nvSpPr>
        <p:spPr>
          <a:xfrm>
            <a:off x="314537" y="0"/>
            <a:ext cx="8501531" cy="1152994"/>
          </a:xfrm>
          <a:prstGeom prst="rect">
            <a:avLst/>
          </a:prstGeom>
        </p:spPr>
        <p:txBody>
          <a:bodyPr/>
          <a:lstStyle>
            <a:lvl1pPr defTabSz="193552">
              <a:defRPr b="1" sz="4030">
                <a:solidFill>
                  <a:srgbClr val="800000"/>
                </a:solidFill>
                <a:latin typeface="+mj-lt"/>
                <a:ea typeface="+mj-ea"/>
                <a:cs typeface="+mj-cs"/>
                <a:sym typeface="Helvetica"/>
              </a:defRPr>
            </a:lvl1pPr>
          </a:lstStyle>
          <a:p>
            <a:pPr/>
            <a:r>
              <a:t>“Deep Roots” &amp; Path Dependence</a:t>
            </a:r>
          </a:p>
        </p:txBody>
      </p:sp>
      <p:sp>
        <p:nvSpPr>
          <p:cNvPr id="106"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521208">
              <a:spcBef>
                <a:spcPts val="1200"/>
              </a:spcBef>
              <a:buSzTx/>
              <a:buNone/>
              <a:defRPr b="1" sz="3600">
                <a:uFill>
                  <a:solidFill>
                    <a:srgbClr val="000000"/>
                  </a:solidFill>
                </a:uFill>
                <a:latin typeface="+mj-lt"/>
                <a:ea typeface="+mj-ea"/>
                <a:cs typeface="+mj-cs"/>
                <a:sym typeface="Helvetica"/>
              </a:defRPr>
            </a:pPr>
            <a:r>
              <a:t>Econ 135: Tu Apr 21: 5.4. “Deep Roots” &amp; Path Dependence:</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rPr b="1"/>
              <a:t>Read Before</a:t>
            </a:r>
            <a:r>
              <a:t>: Nathan Nunn (2012): Culture and the Historical Process &lt;</a:t>
            </a:r>
            <a:r>
              <a:rPr u="sng">
                <a:solidFill>
                  <a:srgbClr val="0000FF"/>
                </a:solidFill>
                <a:uFill>
                  <a:solidFill>
                    <a:srgbClr val="0000FF"/>
                  </a:solidFill>
                </a:uFill>
                <a:hlinkClick r:id="rId2" invalidUrl="" action="" tgtFrame="" tooltip="" history="1" highlightClick="0" endSnd="0"/>
              </a:rPr>
              <a:t>https://delong.typepad.com/files/nunn-culture.pdf</a:t>
            </a:r>
            <a:r>
              <a:t>&gt;</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Slides: &lt;</a:t>
            </a:r>
            <a:r>
              <a:rPr u="sng">
                <a:solidFill>
                  <a:srgbClr val="0000FF"/>
                </a:solidFill>
                <a:uFill>
                  <a:solidFill>
                    <a:srgbClr val="0000FF"/>
                  </a:solidFill>
                </a:uFill>
                <a:hlinkClick r:id="rId3" invalidUrl="" action="" tgtFrame="" tooltip="" history="1" highlightClick="0" endSnd="0"/>
              </a:rPr>
              <a:t>https://github.com/braddelong/public-files/blob/master/econ-135-lecture-22.pptx</a:t>
            </a:r>
            <a:r>
              <a:t>&gt;</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Discussion Thread &lt;&gt;</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Lecture Notes &lt;&gt;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8" name="Image" descr="Image"/>
          <p:cNvPicPr>
            <a:picLocks noChangeAspect="1"/>
          </p:cNvPicPr>
          <p:nvPr/>
        </p:nvPicPr>
        <p:blipFill>
          <a:blip r:embed="rId2">
            <a:extLst/>
          </a:blip>
          <a:stretch>
            <a:fillRect/>
          </a:stretch>
        </p:blipFill>
        <p:spPr>
          <a:xfrm>
            <a:off x="172683" y="196691"/>
            <a:ext cx="8796755" cy="601521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0" name="Image" descr="Image"/>
          <p:cNvPicPr>
            <a:picLocks noChangeAspect="1"/>
          </p:cNvPicPr>
          <p:nvPr/>
        </p:nvPicPr>
        <p:blipFill>
          <a:blip r:embed="rId2">
            <a:extLst/>
          </a:blip>
          <a:stretch>
            <a:fillRect/>
          </a:stretch>
        </p:blipFill>
        <p:spPr>
          <a:xfrm>
            <a:off x="157410" y="212534"/>
            <a:ext cx="8817775" cy="6112997"/>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2" name="Image" descr="Image"/>
          <p:cNvPicPr>
            <a:picLocks noChangeAspect="1"/>
          </p:cNvPicPr>
          <p:nvPr/>
        </p:nvPicPr>
        <p:blipFill>
          <a:blip r:embed="rId2">
            <a:extLst/>
          </a:blip>
          <a:stretch>
            <a:fillRect/>
          </a:stretch>
        </p:blipFill>
        <p:spPr>
          <a:xfrm>
            <a:off x="242431" y="215900"/>
            <a:ext cx="8584070" cy="6520034"/>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James Stock (2020)"/>
          <p:cNvSpPr txBox="1"/>
          <p:nvPr>
            <p:ph type="title" idx="4294967295"/>
          </p:nvPr>
        </p:nvSpPr>
        <p:spPr>
          <a:xfrm>
            <a:off x="444500" y="0"/>
            <a:ext cx="8255000" cy="1587501"/>
          </a:xfrm>
          <a:prstGeom prst="rect">
            <a:avLst/>
          </a:prstGeom>
        </p:spPr>
        <p:txBody>
          <a:bodyPr lIns="45719" tIns="45719" rIns="45719" bIns="45719"/>
          <a:lstStyle>
            <a:lvl1pPr defTabSz="393192">
              <a:lnSpc>
                <a:spcPts val="9900"/>
              </a:lnSpc>
              <a:defRPr sz="6880">
                <a:solidFill>
                  <a:srgbClr val="000080"/>
                </a:solidFill>
                <a:uFill>
                  <a:solidFill>
                    <a:srgbClr val="000000"/>
                  </a:solidFill>
                </a:uFill>
              </a:defRPr>
            </a:lvl1pPr>
          </a:lstStyle>
          <a:p>
            <a:pPr/>
            <a:r>
              <a:t>James Stock (2020)</a:t>
            </a:r>
          </a:p>
        </p:txBody>
      </p:sp>
      <p:sp>
        <p:nvSpPr>
          <p:cNvPr id="285" name="Standard SIR model:&lt;https://drive.google.com/file/d/12MV466ZZy5xHir4xdPhoTrL1oO8CbZU-/view&gt;:…"/>
          <p:cNvSpPr txBox="1"/>
          <p:nvPr>
            <p:ph type="body" sz="half" idx="4294967295"/>
          </p:nvPr>
        </p:nvSpPr>
        <p:spPr>
          <a:xfrm>
            <a:off x="444500" y="1467516"/>
            <a:ext cx="5161740" cy="2521821"/>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Standard SIR model:&lt;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rPr b="1"/>
              <a:t>S</a:t>
            </a:r>
            <a:r>
              <a:t>usceptible, </a:t>
            </a:r>
            <a:r>
              <a:rPr b="1"/>
              <a:t>I</a:t>
            </a:r>
            <a:r>
              <a:t>nfected, </a:t>
            </a:r>
            <a:r>
              <a:rPr b="1"/>
              <a:t>R</a:t>
            </a:r>
            <a:r>
              <a:t>ecovered (&amp; immune), transmission rate β, recovery rate γ, reproduction number R</a:t>
            </a:r>
            <a:r>
              <a:rPr baseline="-5999"/>
              <a:t>0, </a:t>
            </a:r>
            <a:r>
              <a:t>asymptomatic hence non-tested rate π</a:t>
            </a:r>
            <a:r>
              <a:rPr baseline="-5999"/>
              <a:t>0</a:t>
            </a:r>
            <a:r>
              <a:t>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Calibration: half-life of infection one week: γ = 0.5, s</a:t>
            </a:r>
            <a:r>
              <a:rPr baseline="-5999"/>
              <a:t>0</a:t>
            </a:r>
            <a:r>
              <a:t> = 0.02, 50 cases on Jan 24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For March 21, 2020, the positive test rate in the United States is approximately 10%…</a:t>
            </a:r>
          </a:p>
        </p:txBody>
      </p:sp>
      <p:pic>
        <p:nvPicPr>
          <p:cNvPr id="286" name="Image" descr="Image"/>
          <p:cNvPicPr>
            <a:picLocks noChangeAspect="1"/>
          </p:cNvPicPr>
          <p:nvPr/>
        </p:nvPicPr>
        <p:blipFill>
          <a:blip r:embed="rId3">
            <a:extLst/>
          </a:blip>
          <a:stretch>
            <a:fillRect/>
          </a:stretch>
        </p:blipFill>
        <p:spPr>
          <a:xfrm>
            <a:off x="331119" y="4086039"/>
            <a:ext cx="1892301" cy="1562101"/>
          </a:xfrm>
          <a:prstGeom prst="rect">
            <a:avLst/>
          </a:prstGeom>
          <a:ln w="12700">
            <a:miter lim="400000"/>
          </a:ln>
        </p:spPr>
      </p:pic>
      <p:pic>
        <p:nvPicPr>
          <p:cNvPr id="287" name="Image" descr="Image"/>
          <p:cNvPicPr>
            <a:picLocks noChangeAspect="1"/>
          </p:cNvPicPr>
          <p:nvPr/>
        </p:nvPicPr>
        <p:blipFill>
          <a:blip r:embed="rId4">
            <a:extLst/>
          </a:blip>
          <a:stretch>
            <a:fillRect/>
          </a:stretch>
        </p:blipFill>
        <p:spPr>
          <a:xfrm>
            <a:off x="5905229" y="1467516"/>
            <a:ext cx="2794271" cy="2111800"/>
          </a:xfrm>
          <a:prstGeom prst="rect">
            <a:avLst/>
          </a:prstGeom>
          <a:ln w="12700">
            <a:miter lim="400000"/>
          </a:ln>
        </p:spPr>
      </p:pic>
      <p:pic>
        <p:nvPicPr>
          <p:cNvPr id="288" name="Image" descr="Image"/>
          <p:cNvPicPr>
            <a:picLocks noChangeAspect="1"/>
          </p:cNvPicPr>
          <p:nvPr/>
        </p:nvPicPr>
        <p:blipFill>
          <a:blip r:embed="rId5">
            <a:extLst/>
          </a:blip>
          <a:stretch>
            <a:fillRect/>
          </a:stretch>
        </p:blipFill>
        <p:spPr>
          <a:xfrm>
            <a:off x="2756045" y="3579315"/>
            <a:ext cx="3149185" cy="2473868"/>
          </a:xfrm>
          <a:prstGeom prst="rect">
            <a:avLst/>
          </a:prstGeom>
          <a:ln w="12700">
            <a:miter lim="400000"/>
          </a:ln>
        </p:spPr>
      </p:pic>
      <p:pic>
        <p:nvPicPr>
          <p:cNvPr id="289" name="Image" descr="Image"/>
          <p:cNvPicPr>
            <a:picLocks noChangeAspect="1"/>
          </p:cNvPicPr>
          <p:nvPr/>
        </p:nvPicPr>
        <p:blipFill>
          <a:blip r:embed="rId6">
            <a:extLst/>
          </a:blip>
          <a:stretch>
            <a:fillRect/>
          </a:stretch>
        </p:blipFill>
        <p:spPr>
          <a:xfrm>
            <a:off x="5905229" y="3579315"/>
            <a:ext cx="2794271" cy="2312260"/>
          </a:xfrm>
          <a:prstGeom prst="rect">
            <a:avLst/>
          </a:prstGeom>
          <a:ln w="12700">
            <a:miter lim="400000"/>
          </a:ln>
        </p:spPr>
      </p:pic>
      <p:sp>
        <p:nvSpPr>
          <p:cNvPr id="290" name="&lt;https://drive.google.com/file/d/12MV466ZZy5xHir4xdPhoTrL1oO8CbZU-/view&gt;"/>
          <p:cNvSpPr txBox="1"/>
          <p:nvPr/>
        </p:nvSpPr>
        <p:spPr>
          <a:xfrm>
            <a:off x="331119" y="6053182"/>
            <a:ext cx="6186521" cy="22827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sz="105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2" name="Image" descr="Image"/>
          <p:cNvPicPr>
            <a:picLocks noChangeAspect="1"/>
          </p:cNvPicPr>
          <p:nvPr/>
        </p:nvPicPr>
        <p:blipFill>
          <a:blip r:embed="rId2">
            <a:extLst/>
          </a:blip>
          <a:stretch>
            <a:fillRect/>
          </a:stretch>
        </p:blipFill>
        <p:spPr>
          <a:xfrm>
            <a:off x="537559" y="359538"/>
            <a:ext cx="8115017" cy="6133008"/>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4" name="Image" descr="Image"/>
          <p:cNvPicPr>
            <a:picLocks noChangeAspect="1"/>
          </p:cNvPicPr>
          <p:nvPr/>
        </p:nvPicPr>
        <p:blipFill>
          <a:blip r:embed="rId2">
            <a:extLst/>
          </a:blip>
          <a:stretch>
            <a:fillRect/>
          </a:stretch>
        </p:blipFill>
        <p:spPr>
          <a:xfrm>
            <a:off x="546749" y="359754"/>
            <a:ext cx="8130191" cy="6386737"/>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6" name="Image" descr="Image"/>
          <p:cNvPicPr>
            <a:picLocks noChangeAspect="1"/>
          </p:cNvPicPr>
          <p:nvPr/>
        </p:nvPicPr>
        <p:blipFill>
          <a:blip r:embed="rId2">
            <a:extLst/>
          </a:blip>
          <a:stretch>
            <a:fillRect/>
          </a:stretch>
        </p:blipFill>
        <p:spPr>
          <a:xfrm>
            <a:off x="888953" y="375477"/>
            <a:ext cx="7504568" cy="6210032"/>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8" name="Image" descr="Image"/>
          <p:cNvPicPr>
            <a:picLocks noChangeAspect="1"/>
          </p:cNvPicPr>
          <p:nvPr/>
        </p:nvPicPr>
        <p:blipFill>
          <a:blip r:embed="rId2">
            <a:extLst/>
          </a:blip>
          <a:stretch>
            <a:fillRect/>
          </a:stretch>
        </p:blipFill>
        <p:spPr>
          <a:xfrm>
            <a:off x="853270" y="456457"/>
            <a:ext cx="7576169" cy="6254153"/>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Bringing the Economy Back Up from Anæsthesi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Bringing the Economy Back Up from Anæsthesia</a:t>
            </a:r>
          </a:p>
        </p:txBody>
      </p:sp>
      <p:sp>
        <p:nvSpPr>
          <p:cNvPr id="301" name="Major issue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Major issues: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Certificates of immunity: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requires test, test, test:</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And not just disease virus tests</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Presence-of-antibodies tests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we match the immune with public-contact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jobs can be done with minimal infection risk?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minimal-infection substitutes can we find for previous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restrictions be relaxed without the virus coming roaring back?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do we avoid having the market give a “shutdown” signal to enterprises we in fact want restarted?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is pretty much all of them</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much of the potential caseload do we want to push out beyond the vaccine-arrival date?</a:t>
            </a: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ALL THESE QUESTIONS ARE ANSWERABLE IF WE LEARN THE ASYMPTOMATIC HENCE NON-TESTED RATE!!</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Keeping the Economy from Crashing During the Lockdown"/>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solidFill>
                  <a:srgbClr val="000080"/>
                </a:solidFill>
                <a:uFill>
                  <a:solidFill>
                    <a:srgbClr val="000000"/>
                  </a:solidFill>
                </a:uFill>
              </a:defRPr>
            </a:lvl1pPr>
          </a:lstStyle>
          <a:p>
            <a:pPr/>
            <a:r>
              <a:t>Keeping the Economy from Crashing During the Lockdown</a:t>
            </a:r>
          </a:p>
        </p:txBody>
      </p:sp>
      <p:sp>
        <p:nvSpPr>
          <p:cNvPr id="304" name="Nick Rowe: We have a 50% output cut in 100% of the sector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Nick Rowe: We have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Nick’s thought experiment:</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In three months we are going to invent unobtanium:</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Substantial intertemporal substitutibility </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lower cross-good contemporaneous substitutitbility</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Hence high desired savings rate now</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liquidity-constrained workers in affected sectors see their demand go to zero immediately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Can we get there? Should we get there? What should we do instead?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We need a good RBC economist: are there any?…</a:t>
            </a: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2700"/>
              </a:lnSpc>
              <a:spcBef>
                <a:spcPts val="700"/>
              </a:spcBef>
              <a:buSzTx/>
              <a:buNone/>
              <a:defRPr sz="10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Present at the Creation"/>
          <p:cNvSpPr txBox="1"/>
          <p:nvPr>
            <p:ph type="title"/>
          </p:nvPr>
        </p:nvSpPr>
        <p:spPr>
          <a:xfrm>
            <a:off x="124795" y="-1"/>
            <a:ext cx="8890001" cy="1261271"/>
          </a:xfrm>
          <a:prstGeom prst="rect">
            <a:avLst/>
          </a:prstGeom>
        </p:spPr>
        <p:txBody>
          <a:bodyPr/>
          <a:lstStyle>
            <a:lvl1pPr defTabSz="411479">
              <a:defRPr sz="7200"/>
            </a:lvl1pPr>
          </a:lstStyle>
          <a:p>
            <a:pPr/>
            <a:r>
              <a:t>Lights from Space</a:t>
            </a:r>
          </a:p>
        </p:txBody>
      </p:sp>
      <p:sp>
        <p:nvSpPr>
          <p:cNvPr id="109" name="Somehow, after World War II, nearly everything went right…"/>
          <p:cNvSpPr txBox="1"/>
          <p:nvPr>
            <p:ph type="body" sz="half" idx="1"/>
          </p:nvPr>
        </p:nvSpPr>
        <p:spPr>
          <a:xfrm>
            <a:off x="124795" y="1261267"/>
            <a:ext cx="4111259" cy="4687518"/>
          </a:xfrm>
          <a:prstGeom prst="rect">
            <a:avLst/>
          </a:prstGeom>
        </p:spPr>
        <p:txBody>
          <a:bodyPr anchor="t"/>
          <a:lstStyle/>
          <a:p>
            <a:pPr marL="0" indent="0" defTabSz="102321">
              <a:spcBef>
                <a:spcPts val="500"/>
              </a:spcBef>
              <a:buSzTx/>
              <a:buNone/>
              <a:defRPr b="1" sz="1410">
                <a:latin typeface="+mj-lt"/>
                <a:ea typeface="+mj-ea"/>
                <a:cs typeface="+mj-cs"/>
                <a:sym typeface="Helvetica"/>
              </a:defRPr>
            </a:pPr>
            <a:r>
              <a:t>Top is artificial illumination at night:</a:t>
            </a:r>
          </a:p>
          <a:p>
            <a:pPr marL="73816" indent="-73816" defTabSz="102321">
              <a:spcBef>
                <a:spcPts val="500"/>
              </a:spcBef>
              <a:defRPr sz="1128">
                <a:latin typeface="Times New Roman"/>
                <a:ea typeface="Times New Roman"/>
                <a:cs typeface="Times New Roman"/>
                <a:sym typeface="Times New Roman"/>
              </a:defRPr>
            </a:pPr>
            <a:r>
              <a:t>This reveals the global geographical distribution of human economic activity</a:t>
            </a:r>
          </a:p>
          <a:p>
            <a:pPr marL="73816" indent="-73816" defTabSz="102321">
              <a:spcBef>
                <a:spcPts val="500"/>
              </a:spcBef>
              <a:defRPr sz="1128">
                <a:latin typeface="Times New Roman"/>
                <a:ea typeface="Times New Roman"/>
                <a:cs typeface="Times New Roman"/>
                <a:sym typeface="Times New Roman"/>
              </a:defRPr>
            </a:pPr>
            <a:r>
              <a:t>Bottom is what is predicted from a regression of lights on geographical variables:</a:t>
            </a:r>
          </a:p>
          <a:p>
            <a:pPr lvl="1" marL="184541" indent="-73816" defTabSz="102321">
              <a:spcBef>
                <a:spcPts val="500"/>
              </a:spcBef>
              <a:defRPr sz="1128">
                <a:latin typeface="Times New Roman"/>
                <a:ea typeface="Times New Roman"/>
                <a:cs typeface="Times New Roman"/>
                <a:sym typeface="Times New Roman"/>
              </a:defRPr>
            </a:pPr>
            <a:r>
              <a:t>Base (ruggedness &amp; malaria)</a:t>
            </a:r>
          </a:p>
          <a:p>
            <a:pPr lvl="1" marL="184541" indent="-73816" defTabSz="102321">
              <a:spcBef>
                <a:spcPts val="500"/>
              </a:spcBef>
              <a:defRPr sz="1128">
                <a:latin typeface="Times New Roman"/>
                <a:ea typeface="Times New Roman"/>
                <a:cs typeface="Times New Roman"/>
                <a:sym typeface="Times New Roman"/>
              </a:defRPr>
            </a:pPr>
            <a:r>
              <a:t>Soil &amp; climate (suitability for agriculture)</a:t>
            </a:r>
          </a:p>
          <a:p>
            <a:pPr lvl="1" marL="184541" indent="-73816" defTabSz="102321">
              <a:spcBef>
                <a:spcPts val="500"/>
              </a:spcBef>
              <a:defRPr sz="1128">
                <a:latin typeface="Times New Roman"/>
                <a:ea typeface="Times New Roman"/>
                <a:cs typeface="Times New Roman"/>
                <a:sym typeface="Times New Roman"/>
              </a:defRPr>
            </a:pPr>
            <a:r>
              <a:t>Trade (ease of communication and transport by water)</a:t>
            </a:r>
          </a:p>
          <a:p>
            <a:pPr marL="73816" indent="-73816" defTabSz="102321">
              <a:spcBef>
                <a:spcPts val="500"/>
              </a:spcBef>
              <a:defRPr sz="1128">
                <a:latin typeface="Times New Roman"/>
                <a:ea typeface="Times New Roman"/>
                <a:cs typeface="Times New Roman"/>
                <a:sym typeface="Times New Roman"/>
              </a:defRPr>
            </a:pPr>
            <a:r>
              <a:t>“Geography” accounts for half of the global land variation in lights from space </a:t>
            </a:r>
            <a:r>
              <a:rPr i="1"/>
              <a:t>today</a:t>
            </a:r>
          </a:p>
          <a:p>
            <a:pPr lvl="1" marL="184541" indent="-73816" defTabSz="102321">
              <a:spcBef>
                <a:spcPts val="500"/>
              </a:spcBef>
              <a:defRPr sz="1128">
                <a:latin typeface="Times New Roman"/>
                <a:ea typeface="Times New Roman"/>
                <a:cs typeface="Times New Roman"/>
                <a:sym typeface="Times New Roman"/>
              </a:defRPr>
            </a:pPr>
            <a:r>
              <a:t>It has been a long time—500 years?—since humanity was tied in its location to where the most productive farms were</a:t>
            </a:r>
          </a:p>
          <a:p>
            <a:pPr lvl="1" marL="184541" indent="-73816" defTabSz="102321">
              <a:spcBef>
                <a:spcPts val="500"/>
              </a:spcBef>
              <a:defRPr sz="1128">
                <a:latin typeface="Times New Roman"/>
                <a:ea typeface="Times New Roman"/>
                <a:cs typeface="Times New Roman"/>
                <a:sym typeface="Times New Roman"/>
              </a:defRPr>
            </a:pPr>
            <a:r>
              <a:t>It has been a shorter but still substantial time—200 years—since humanity was bound in its location by the essential need for cheap water transport</a:t>
            </a:r>
          </a:p>
          <a:p>
            <a:pPr marL="73816" indent="-73816" defTabSz="102321">
              <a:spcBef>
                <a:spcPts val="500"/>
              </a:spcBef>
              <a:defRPr sz="1128">
                <a:latin typeface="Times New Roman"/>
                <a:ea typeface="Times New Roman"/>
                <a:cs typeface="Times New Roman"/>
                <a:sym typeface="Times New Roman"/>
              </a:defRPr>
            </a:pPr>
            <a:r>
              <a:t>Yet those factors are the “deep roots” of relative economic development, even though there is no geographical necessity today</a:t>
            </a:r>
          </a:p>
          <a:p>
            <a:pPr marL="73816" indent="-73816" defTabSz="102321">
              <a:spcBef>
                <a:spcPts val="500"/>
              </a:spcBef>
              <a:defRPr sz="1128">
                <a:latin typeface="Times New Roman"/>
                <a:ea typeface="Times New Roman"/>
                <a:cs typeface="Times New Roman"/>
                <a:sym typeface="Times New Roman"/>
              </a:defRPr>
            </a:pPr>
            <a:r>
              <a:t>And humanity’s geographical distribution of economic activity exhibits “path dependence”: the places where people settled and produced for reasons of trade and agriculture 500 and more years ago are still the places where people settle and produce.</a:t>
            </a:r>
          </a:p>
          <a:p>
            <a:pPr marL="73816" indent="-73816" defTabSz="102321">
              <a:spcBef>
                <a:spcPts val="500"/>
              </a:spcBef>
              <a:defRPr sz="1128">
                <a:latin typeface="Times New Roman"/>
                <a:ea typeface="Times New Roman"/>
                <a:cs typeface="Times New Roman"/>
                <a:sym typeface="Times New Roman"/>
              </a:defRPr>
            </a:pPr>
          </a:p>
          <a:p>
            <a:pPr marL="73816" indent="-73816" defTabSz="102321">
              <a:spcBef>
                <a:spcPts val="500"/>
              </a:spcBef>
              <a:defRPr sz="1128">
                <a:latin typeface="Times New Roman"/>
                <a:ea typeface="Times New Roman"/>
                <a:cs typeface="Times New Roman"/>
                <a:sym typeface="Times New Roman"/>
              </a:defRPr>
            </a:pPr>
          </a:p>
          <a:p>
            <a:pPr marL="0" indent="0" defTabSz="102321">
              <a:spcBef>
                <a:spcPts val="500"/>
              </a:spcBef>
              <a:buSzTx/>
              <a:buNone/>
              <a:defRPr sz="752">
                <a:latin typeface="Times New Roman"/>
                <a:ea typeface="Times New Roman"/>
                <a:cs typeface="Times New Roman"/>
                <a:sym typeface="Times New Roman"/>
              </a:defRPr>
            </a:pPr>
            <a:r>
              <a:t>8:00 minutes of audio</a:t>
            </a:r>
          </a:p>
        </p:txBody>
      </p:sp>
      <p:sp>
        <p:nvSpPr>
          <p:cNvPr id="11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11" name="where-economic-actiivty-happens.png" descr="where-economic-actiivty-happens.png"/>
          <p:cNvPicPr>
            <a:picLocks noChangeAspect="1"/>
          </p:cNvPicPr>
          <p:nvPr/>
        </p:nvPicPr>
        <p:blipFill>
          <a:blip r:embed="rId3">
            <a:extLst/>
          </a:blip>
          <a:stretch>
            <a:fillRect/>
          </a:stretch>
        </p:blipFill>
        <p:spPr>
          <a:xfrm>
            <a:off x="4634492" y="1261269"/>
            <a:ext cx="4380304" cy="2175287"/>
          </a:xfrm>
          <a:prstGeom prst="rect">
            <a:avLst/>
          </a:prstGeom>
          <a:ln w="12700">
            <a:miter lim="400000"/>
          </a:ln>
        </p:spPr>
      </p:pic>
      <p:sp>
        <p:nvSpPr>
          <p:cNvPr id="112" name="Somehow, after World War II, nearly everything went right…"/>
          <p:cNvSpPr txBox="1"/>
          <p:nvPr/>
        </p:nvSpPr>
        <p:spPr>
          <a:xfrm>
            <a:off x="4903537" y="5424447"/>
            <a:ext cx="4111259" cy="1261270"/>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ormAutofit fontScale="100000" lnSpcReduction="0"/>
          </a:bodyPr>
          <a:lstStyle/>
          <a:p>
            <a:pPr defTabSz="171986">
              <a:spcBef>
                <a:spcPts val="900"/>
              </a:spcBef>
              <a:defRPr sz="1264">
                <a:uFillTx/>
                <a:latin typeface="Times New Roman"/>
                <a:ea typeface="Times New Roman"/>
                <a:cs typeface="Times New Roman"/>
                <a:sym typeface="Times New Roman"/>
              </a:defRPr>
            </a:pPr>
            <a:r>
              <a:t>Vernon Henderson, Tim Squires, Adam Storeygard, and David Weil: The Global Distribution of Economic Activity: Nature, History, &amp; the Role of Trade &lt;</a:t>
            </a:r>
            <a:r>
              <a:rPr u="sng">
                <a:solidFill>
                  <a:srgbClr val="0000FF"/>
                </a:solidFill>
                <a:uFill>
                  <a:solidFill>
                    <a:srgbClr val="0000FF"/>
                  </a:solidFill>
                </a:uFill>
                <a:hlinkClick r:id="rId4" invalidUrl="" action="" tgtFrame="" tooltip="" history="1" highlightClick="0" endSnd="0"/>
              </a:rPr>
              <a:t>https://github.com/braddelong/public-files/blob/master/readings/article-henderson-geography.pdf</a:t>
            </a:r>
            <a:r>
              <a:t>&gt; &lt;</a:t>
            </a:r>
            <a:r>
              <a:rPr u="sng">
                <a:solidFill>
                  <a:srgbClr val="0000FF"/>
                </a:solidFill>
                <a:uFill>
                  <a:solidFill>
                    <a:srgbClr val="0000FF"/>
                  </a:solidFill>
                </a:uFill>
                <a:hlinkClick r:id="rId5" invalidUrl="" action="" tgtFrame="" tooltip="" history="1" highlightClick="0" endSnd="0"/>
              </a:rPr>
              <a:t>https://github.com/braddelong/public-files/blob/master/readings/article-henderson-geography-ii.pdf</a:t>
            </a:r>
            <a:r>
              <a:t>&gt;</a:t>
            </a:r>
          </a:p>
        </p:txBody>
      </p:sp>
      <p:pic>
        <p:nvPicPr>
          <p:cNvPr id="113" name="henderson-geography-predicted.png" descr="henderson-geography-predicted.png"/>
          <p:cNvPicPr>
            <a:picLocks noChangeAspect="1"/>
          </p:cNvPicPr>
          <p:nvPr/>
        </p:nvPicPr>
        <p:blipFill>
          <a:blip r:embed="rId6">
            <a:extLst/>
          </a:blip>
          <a:stretch>
            <a:fillRect/>
          </a:stretch>
        </p:blipFill>
        <p:spPr>
          <a:xfrm>
            <a:off x="4634492" y="3436555"/>
            <a:ext cx="4380304" cy="1708462"/>
          </a:xfrm>
          <a:prstGeom prst="rect">
            <a:avLst/>
          </a:prstGeom>
          <a:ln w="12700">
            <a:miter lim="400000"/>
          </a:ln>
        </p:spPr>
      </p:pic>
      <p:pic>
        <p:nvPicPr>
          <p:cNvPr id="114" name="Audio Recording.m4a" descr="Audio Recording.m4a"/>
          <p:cNvPicPr>
            <a:picLocks noChangeAspect="0"/>
          </p:cNvPicPr>
          <p:nvPr>
            <a:audioFile r:link="rId7"/>
            <p:extLst>
              <p:ext uri="{DAA4B4D4-6D71-4841-9C94-3DE7FCFB9230}">
                <p14:media xmlns:p14="http://schemas.microsoft.com/office/powerpoint/2010/main" r:embed="rId8"/>
              </p:ext>
            </p:extLst>
          </p:nvPr>
        </p:nvPicPr>
        <p:blipFill>
          <a:blip r:embed="rId9">
            <a:extLst/>
          </a:blip>
          <a:stretch>
            <a:fillRect/>
          </a:stretch>
        </p:blipFill>
        <p:spPr>
          <a:xfrm>
            <a:off x="-33373" y="604538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5328323" fill="hold"/>
                                        <p:tgtEl>
                                          <p:spTgt spid="11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1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Keeping the Economy from Crashing During the Lockdown II"/>
          <p:cNvSpPr txBox="1"/>
          <p:nvPr>
            <p:ph type="title" idx="4294967295"/>
          </p:nvPr>
        </p:nvSpPr>
        <p:spPr>
          <a:xfrm>
            <a:off x="444500" y="0"/>
            <a:ext cx="8255000" cy="1587501"/>
          </a:xfrm>
          <a:prstGeom prst="rect">
            <a:avLst/>
          </a:prstGeom>
        </p:spPr>
        <p:txBody>
          <a:bodyPr lIns="45719" tIns="45719" rIns="45719" bIns="45719"/>
          <a:lstStyle>
            <a:lvl1pPr defTabSz="233172">
              <a:lnSpc>
                <a:spcPts val="5900"/>
              </a:lnSpc>
              <a:defRPr sz="4080">
                <a:solidFill>
                  <a:srgbClr val="000080"/>
                </a:solidFill>
                <a:uFill>
                  <a:solidFill>
                    <a:srgbClr val="000000"/>
                  </a:solidFill>
                </a:uFill>
              </a:defRPr>
            </a:lvl1pPr>
          </a:lstStyle>
          <a:p>
            <a:pPr/>
            <a:r>
              <a:t>Keeping the Economy from Crashing During the Lockdown II</a:t>
            </a:r>
          </a:p>
        </p:txBody>
      </p:sp>
      <p:sp>
        <p:nvSpPr>
          <p:cNvPr id="307" name="Nick Rowe:…"/>
          <p:cNvSpPr txBox="1"/>
          <p:nvPr>
            <p:ph type="body" idx="4294967295"/>
          </p:nvPr>
        </p:nvSpPr>
        <p:spPr>
          <a:xfrm>
            <a:off x="444500" y="1587500"/>
            <a:ext cx="8255000" cy="4937520"/>
          </a:xfrm>
          <a:prstGeom prst="rect">
            <a:avLst/>
          </a:prstGeom>
        </p:spPr>
        <p:txBody>
          <a:bodyPr lIns="45719" tIns="45719" rIns="45719" bIns="45719" anchor="t"/>
          <a:lstStyle/>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Nick Rowe:</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Plus: to extend the thought experiment:</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We just lost the ability to make “unobtainium”</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How should relative prices move as a result? How should we make them move?</a:t>
            </a:r>
          </a:p>
          <a:p>
            <a:pPr marL="0" indent="0" defTabSz="361188">
              <a:lnSpc>
                <a:spcPts val="4100"/>
              </a:lnSpc>
              <a:spcBef>
                <a:spcPts val="900"/>
              </a:spcBef>
              <a:buSzTx/>
              <a:buNone/>
              <a:defRPr sz="1896">
                <a:uFill>
                  <a:solidFill>
                    <a:srgbClr val="000000"/>
                  </a:solidFill>
                </a:uFill>
                <a:latin typeface="Times New Roman"/>
                <a:ea typeface="Times New Roman"/>
                <a:cs typeface="Times New Roman"/>
                <a:sym typeface="Times New Roman"/>
              </a:defRPr>
            </a:pPr>
          </a:p>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Plus: distributional issues</a:t>
            </a:r>
          </a:p>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Plus: bankruptcy and credit chain issues</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10" name="The long 20th century will in all likelihood be seen in the future as the watershed in human experience:…"/>
          <p:cNvSpPr txBox="1"/>
          <p:nvPr>
            <p:ph type="body" sz="half" idx="4294967295"/>
          </p:nvPr>
        </p:nvSpPr>
        <p:spPr>
          <a:xfrm>
            <a:off x="277663" y="1267121"/>
            <a:ext cx="3841797" cy="5062438"/>
          </a:xfrm>
          <a:prstGeom prst="rect">
            <a:avLst/>
          </a:prstGeom>
        </p:spPr>
        <p:txBody>
          <a:bodyPr lIns="45718" tIns="45718" rIns="45718" bIns="45718" anchor="t"/>
          <a:lstStyle/>
          <a:p>
            <a:pPr marL="0" indent="0" defTabSz="270341">
              <a:spcBef>
                <a:spcPts val="600"/>
              </a:spcBef>
              <a:buSzTx/>
              <a:buNone/>
              <a:defRPr b="1" sz="3000">
                <a:uFill>
                  <a:solidFill>
                    <a:srgbClr val="000000"/>
                  </a:solidFill>
                </a:uFill>
                <a:latin typeface="+mj-lt"/>
                <a:ea typeface="+mj-ea"/>
                <a:cs typeface="+mj-cs"/>
                <a:sym typeface="Helvetica"/>
              </a:defRPr>
            </a:pPr>
            <a:r>
              <a:t>Death for Geezers!</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It’s the flu for them—for you…</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asthmatic</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overweight</a:t>
            </a:r>
          </a:p>
        </p:txBody>
      </p:sp>
      <p:pic>
        <p:nvPicPr>
          <p:cNvPr id="311" name="Image" descr="Image"/>
          <p:cNvPicPr>
            <a:picLocks noChangeAspect="0"/>
          </p:cNvPicPr>
          <p:nvPr/>
        </p:nvPicPr>
        <p:blipFill>
          <a:blip r:embed="rId2">
            <a:extLst/>
          </a:blip>
          <a:stretch>
            <a:fillRect/>
          </a:stretch>
        </p:blipFill>
        <p:spPr>
          <a:xfrm>
            <a:off x="4119459" y="1267124"/>
            <a:ext cx="4791405" cy="5478103"/>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About the Course"/>
          <p:cNvSpPr txBox="1"/>
          <p:nvPr>
            <p:ph type="title" idx="4294967295"/>
          </p:nvPr>
        </p:nvSpPr>
        <p:spPr>
          <a:xfrm>
            <a:off x="277663" y="-3"/>
            <a:ext cx="8572501" cy="1267128"/>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What We Think Happened in Wuhan</a:t>
            </a:r>
          </a:p>
        </p:txBody>
      </p:sp>
      <p:sp>
        <p:nvSpPr>
          <p:cNvPr id="314" name="The long 20th century will in all likelihood be seen in the future as the watershed in human experience:…"/>
          <p:cNvSpPr txBox="1"/>
          <p:nvPr>
            <p:ph type="body" sz="quarter" idx="4294967295"/>
          </p:nvPr>
        </p:nvSpPr>
        <p:spPr>
          <a:xfrm>
            <a:off x="277663" y="1267120"/>
            <a:ext cx="8572501" cy="1130253"/>
          </a:xfrm>
          <a:prstGeom prst="rect">
            <a:avLst/>
          </a:prstGeom>
        </p:spPr>
        <p:txBody>
          <a:bodyPr lIns="45718" tIns="45718" rIns="45718" bIns="45718" anchor="t"/>
          <a:lstStyle/>
          <a:p>
            <a:pPr marL="0" indent="0" defTabSz="203682">
              <a:spcBef>
                <a:spcPts val="400"/>
              </a:spcBef>
              <a:buSzTx/>
              <a:buNone/>
              <a:defRPr b="1" sz="1650">
                <a:uFill>
                  <a:solidFill>
                    <a:srgbClr val="000000"/>
                  </a:solidFill>
                </a:uFill>
                <a:latin typeface="+mj-lt"/>
                <a:ea typeface="+mj-ea"/>
                <a:cs typeface="+mj-cs"/>
                <a:sym typeface="Helvetica"/>
              </a:defRPr>
            </a:pPr>
            <a:r>
              <a:t>China beat it quickly &amp; relatively easily!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We think</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Shut down Wuhan when 200 cases per day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That seems to have been a good decision</a:t>
            </a:r>
          </a:p>
        </p:txBody>
      </p:sp>
      <p:pic>
        <p:nvPicPr>
          <p:cNvPr id="315"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Goal</a:t>
            </a:r>
          </a:p>
        </p:txBody>
      </p:sp>
      <p:sp>
        <p:nvSpPr>
          <p:cNvPr id="318" name="The long 20th century will in all likelihood be seen in the future as the watershed in human experience:…"/>
          <p:cNvSpPr txBox="1"/>
          <p:nvPr>
            <p:ph type="body" sz="half" idx="4294967295"/>
          </p:nvPr>
        </p:nvSpPr>
        <p:spPr>
          <a:xfrm>
            <a:off x="277663" y="1267121"/>
            <a:ext cx="8572501" cy="1770291"/>
          </a:xfrm>
          <a:prstGeom prst="rect">
            <a:avLst/>
          </a:prstGeom>
        </p:spPr>
        <p:txBody>
          <a:bodyPr lIns="45718" tIns="45718" rIns="45718" bIns="45718" anchor="t"/>
          <a:lstStyle/>
          <a:p>
            <a:pPr marL="0" indent="0" defTabSz="107543">
              <a:spcBef>
                <a:spcPts val="500"/>
              </a:spcBef>
              <a:buSzTx/>
              <a:buNone/>
              <a:defRPr b="1" sz="1320">
                <a:uFill>
                  <a:solidFill>
                    <a:srgbClr val="000000"/>
                  </a:solidFill>
                </a:uFill>
                <a:latin typeface="+mj-lt"/>
                <a:ea typeface="+mj-ea"/>
                <a:cs typeface="+mj-cs"/>
                <a:sym typeface="Helvetica"/>
              </a:defRPr>
            </a:pPr>
            <a:r>
              <a:t>When Is It Appropriate to Move on This?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Immediate social distancing…</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Self-isolate if you have a cough and a fever…</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Hope that warmer temperatures will do to this what they did to SARS…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 so do it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 have no good intuition on why you want to move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your moving early will be wasted if you get reinfected</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the sparks you throw off making others’ lives more difficult</a:t>
            </a:r>
          </a:p>
        </p:txBody>
      </p:sp>
      <p:pic>
        <p:nvPicPr>
          <p:cNvPr id="319" name="Image" descr="Image"/>
          <p:cNvPicPr>
            <a:picLocks noChangeAspect="1"/>
          </p:cNvPicPr>
          <p:nvPr/>
        </p:nvPicPr>
        <p:blipFill>
          <a:blip r:embed="rId2">
            <a:extLst/>
          </a:blip>
          <a:stretch>
            <a:fillRect/>
          </a:stretch>
        </p:blipFill>
        <p:spPr>
          <a:xfrm>
            <a:off x="2097860" y="3037408"/>
            <a:ext cx="5244481" cy="3630795"/>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Reference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References</a:t>
            </a:r>
          </a:p>
        </p:txBody>
      </p:sp>
      <p:sp>
        <p:nvSpPr>
          <p:cNvPr id="322" name="Financial Times (2020): Coronavirus Tracked: The Latest Figures as the Pandemic Spreads &lt;https://www.ft.com/coronavirus-latest&gt;…"/>
          <p:cNvSpPr txBox="1"/>
          <p:nvPr>
            <p:ph type="body" idx="4294967295"/>
          </p:nvPr>
        </p:nvSpPr>
        <p:spPr>
          <a:xfrm>
            <a:off x="444500" y="1587500"/>
            <a:ext cx="8255000" cy="4937520"/>
          </a:xfrm>
          <a:prstGeom prst="rect">
            <a:avLst/>
          </a:prstGeom>
        </p:spPr>
        <p:txBody>
          <a:bodyPr lIns="45719" tIns="45719" rIns="45719" bIns="45719" anchor="t"/>
          <a:lstStyle/>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Financial Times</a:t>
            </a:r>
            <a:r>
              <a:t> (2020): Coronavirus Tracked: The Latest Figures as the Pandemic Spreads &lt;</a:t>
            </a:r>
            <a:r>
              <a:rPr u="sng">
                <a:solidFill>
                  <a:srgbClr val="0000FF"/>
                </a:solidFill>
                <a:uFill>
                  <a:solidFill>
                    <a:srgbClr val="0000FF"/>
                  </a:solidFill>
                </a:uFill>
                <a:hlinkClick r:id="rId2" invalidUrl="" action="" tgtFrame="" tooltip="" history="1" highlightClick="0" endSnd="0"/>
              </a:rPr>
              <a:t>https://www.ft.com/coronavirus-latest</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Nick Rowe</a:t>
            </a:r>
            <a:r>
              <a:t> (2020): </a:t>
            </a:r>
            <a:r>
              <a:rPr i="1"/>
              <a:t>Relative Supply Shocks, Unobtainium, Walras' Law, and the Coronavirus </a:t>
            </a:r>
            <a:r>
              <a:t>&lt;</a:t>
            </a:r>
            <a:r>
              <a:rPr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25" name="The long 20th century will in all likelihood be seen in the future as the watershed in human experience:…"/>
          <p:cNvSpPr txBox="1"/>
          <p:nvPr>
            <p:ph type="body" idx="4294967295"/>
          </p:nvPr>
        </p:nvSpPr>
        <p:spPr>
          <a:xfrm>
            <a:off x="277662" y="1267120"/>
            <a:ext cx="8572502" cy="5397505"/>
          </a:xfrm>
          <a:prstGeom prst="rect">
            <a:avLst/>
          </a:prstGeom>
        </p:spPr>
        <p:txBody>
          <a:bodyPr lIns="45718" tIns="45718" rIns="45718" bIns="45718" anchor="t"/>
          <a:lstStyle/>
          <a:p>
            <a:pPr marL="0" indent="0" defTabSz="215976">
              <a:spcBef>
                <a:spcPts val="900"/>
              </a:spcBef>
              <a:buSzTx/>
              <a:buNone/>
              <a:defRPr b="1" sz="2430">
                <a:uFill>
                  <a:solidFill>
                    <a:srgbClr val="000000"/>
                  </a:solidFill>
                </a:uFill>
                <a:latin typeface="+mj-lt"/>
                <a:ea typeface="+mj-ea"/>
                <a:cs typeface="+mj-cs"/>
                <a:sym typeface="Helvetica"/>
              </a:defRPr>
            </a:pPr>
            <a:r>
              <a:t>What I am watching:</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Josh Marshall’s COVID Twitter List &lt;</a:t>
            </a:r>
            <a:r>
              <a:rPr i="0" u="sng">
                <a:solidFill>
                  <a:srgbClr val="0000FF"/>
                </a:solidFill>
                <a:uFill>
                  <a:solidFill>
                    <a:srgbClr val="0000FF"/>
                  </a:solidFill>
                </a:uFill>
                <a:hlinkClick r:id="rId5" invalidUrl="" action="" tgtFrame="" tooltip="" history="1" highlightClick="0" endSnd="0"/>
              </a:rPr>
              <a:t>https://twitter.com/i/lists/1233998285779632128</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NEJM Group: Updates on the Covid-19 Pandemic &lt;</a:t>
            </a:r>
            <a:r>
              <a:rPr u="sng">
                <a:solidFill>
                  <a:srgbClr val="0000FF"/>
                </a:solidFill>
                <a:uFill>
                  <a:solidFill>
                    <a:srgbClr val="0000FF"/>
                  </a:solidFill>
                </a:uFill>
                <a:hlinkClick r:id="rId6" invalidUrl="" action="" tgtFrame="" tooltip="" history="1" highlightClick="0" endSnd="0"/>
              </a:rPr>
              <a:t>http://m.n.nejm.org/nl/jsp/m.jsp?c=%40kxNtXckRDOq8oG0jJvAXsIzN4mPECIPhltxoTSdTU9k%3D&amp;cid=DM89089_NEJM_COVID-19_Newsletter&amp;bid=173498255</a:t>
            </a:r>
            <a:r>
              <a:rPr i="0"/>
              <a:t>&gt;: 'From the New England Journal of Medicine, NEJM Journal Watch, NEJM Catalyst, and other trusted sources...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Catch Our Breath…"/>
          <p:cNvSpPr txBox="1"/>
          <p:nvPr>
            <p:ph type="title"/>
          </p:nvPr>
        </p:nvSpPr>
        <p:spPr>
          <a:xfrm>
            <a:off x="276457" y="-1"/>
            <a:ext cx="8572501" cy="1270001"/>
          </a:xfrm>
          <a:prstGeom prst="rect">
            <a:avLst/>
          </a:prstGeom>
        </p:spPr>
        <p:txBody>
          <a:bodyPr/>
          <a:lstStyle/>
          <a:p>
            <a:pPr/>
            <a:r>
              <a:t>Catch Our Breath…</a:t>
            </a:r>
          </a:p>
        </p:txBody>
      </p:sp>
      <p:sp>
        <p:nvSpPr>
          <p:cNvPr id="328" name="Ask a couple of questions?…"/>
          <p:cNvSpPr txBox="1"/>
          <p:nvPr>
            <p:ph type="body" sz="half" idx="1"/>
          </p:nvPr>
        </p:nvSpPr>
        <p:spPr>
          <a:xfrm>
            <a:off x="276457" y="1270000"/>
            <a:ext cx="3810001" cy="4762500"/>
          </a:xfrm>
          <a:prstGeom prst="rect">
            <a:avLst/>
          </a:prstGeom>
        </p:spPr>
        <p:txBody>
          <a:bodyPr anchor="t"/>
          <a:lstStyle/>
          <a:p>
            <a:pPr marL="213359" indent="-213359" defTabSz="295751">
              <a:spcBef>
                <a:spcPts val="800"/>
              </a:spcBef>
              <a:defRPr sz="1728">
                <a:latin typeface="Times New Roman"/>
                <a:ea typeface="Times New Roman"/>
                <a:cs typeface="Times New Roman"/>
                <a:sym typeface="Times New Roman"/>
              </a:defRPr>
            </a:pPr>
            <a:r>
              <a:t>Ask a couple of questions? </a:t>
            </a:r>
          </a:p>
          <a:p>
            <a:pPr marL="213359" indent="-213359" defTabSz="295751">
              <a:spcBef>
                <a:spcPts val="800"/>
              </a:spcBef>
              <a:defRPr sz="1728">
                <a:latin typeface="Times New Roman"/>
                <a:ea typeface="Times New Roman"/>
                <a:cs typeface="Times New Roman"/>
                <a:sym typeface="Times New Roman"/>
              </a:defRPr>
            </a:pPr>
            <a:r>
              <a:t>Make a couple of comments?</a:t>
            </a:r>
          </a:p>
          <a:p>
            <a:pPr marL="213359" indent="-213359" defTabSz="295751">
              <a:spcBef>
                <a:spcPts val="800"/>
              </a:spcBef>
              <a:defRPr sz="1728">
                <a:latin typeface="Times New Roman"/>
                <a:ea typeface="Times New Roman"/>
                <a:cs typeface="Times New Roman"/>
                <a:sym typeface="Times New Roman"/>
              </a:defRPr>
            </a:pPr>
            <a:r>
              <a:t>Any more readings to recommend?</a:t>
            </a:r>
          </a:p>
          <a:p>
            <a:pPr marL="0" indent="0" defTabSz="295751">
              <a:spcBef>
                <a:spcPts val="800"/>
              </a:spcBef>
              <a:buSzTx/>
              <a:buNone/>
              <a:defRPr sz="1728">
                <a:latin typeface="Times New Roman"/>
                <a:ea typeface="Times New Roman"/>
                <a:cs typeface="Times New Roman"/>
                <a:sym typeface="Times New Roman"/>
              </a:defRPr>
            </a:pPr>
          </a:p>
          <a:p>
            <a:pPr marL="0" indent="0" defTabSz="295751">
              <a:spcBef>
                <a:spcPts val="800"/>
              </a:spcBef>
              <a:buSzTx/>
              <a:buNone/>
              <a:defRPr sz="1728">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github:&lt;</a:t>
            </a:r>
            <a:r>
              <a:rPr u="sng">
                <a:solidFill>
                  <a:srgbClr val="0000FF"/>
                </a:solidFill>
                <a:uFill>
                  <a:solidFill>
                    <a:srgbClr val="0000FF"/>
                  </a:solidFill>
                </a:uFill>
                <a:hlinkClick r:id="rId4" invalidUrl="" action="" tgtFrame="" tooltip="" history="1" highlightClick="0" endSnd="0"/>
              </a:rPr>
              <a:t>https://github.com/braddelong/public-files/blob/master/coronavirus.pptx</a:t>
            </a:r>
            <a:r>
              <a:t>&gt;</a:t>
            </a:r>
          </a:p>
          <a:p>
            <a:pPr marL="213359" indent="-213359" defTabSz="295751">
              <a:spcBef>
                <a:spcPts val="0"/>
              </a:spcBef>
              <a:defRPr sz="1152">
                <a:latin typeface="Times New Roman"/>
                <a:ea typeface="Times New Roman"/>
                <a:cs typeface="Times New Roman"/>
                <a:sym typeface="Times New Roman"/>
              </a:defRPr>
            </a:pPr>
            <a:r>
              <a:rPr u="sng">
                <a:solidFill>
                  <a:srgbClr val="0000FF"/>
                </a:solidFill>
                <a:uFill>
                  <a:solidFill>
                    <a:srgbClr val="0000FF"/>
                  </a:solidFill>
                </a:uFill>
                <a:hlinkClick r:id="rId5" invalidUrl="" action="" tgtFrame="" tooltip="" history="1" highlightClick="0" endSnd="0"/>
              </a:rPr>
              <a:t>https://github.com/braddelong/public-files/blob/master/coronavirus.pdf</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html File: &lt;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213359" indent="-213359" defTabSz="295751">
              <a:spcBef>
                <a:spcPts val="0"/>
              </a:spcBef>
              <a:defRPr sz="1152">
                <a:latin typeface="Times New Roman"/>
                <a:ea typeface="Times New Roman"/>
                <a:cs typeface="Times New Roman"/>
                <a:sym typeface="Times New Roman"/>
              </a:defRPr>
            </a:pPr>
            <a:r>
              <a:t>Edit This File: &lt;</a:t>
            </a:r>
            <a:r>
              <a:rPr u="sng">
                <a:solidFill>
                  <a:srgbClr val="0000FF"/>
                </a:solidFill>
                <a:uFill>
                  <a:solidFill>
                    <a:srgbClr val="0000FF"/>
                  </a:solidFill>
                </a:uFill>
                <a:hlinkClick r:id="rId6" invalidUrl="" action="" tgtFrame="" tooltip="" history="1" highlightClick="0" endSnd="0"/>
              </a:rPr>
              <a:t>https://www.typepad.com/site/blogs/6a00e551f08003883400e551f080068834/post/6a00e551f080038834025d9b3bd66a200c/edit</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7" invalidUrl="" action="" tgtFrame="" tooltip="" history="1" highlightClick="0" endSnd="0"/>
              </a:rPr>
              <a:t>https://delong.typepad.com/files/2020-04-01-coronavirus.pdf</a:t>
            </a:r>
            <a:r>
              <a:t>&gt;</a:t>
            </a:r>
          </a:p>
        </p:txBody>
      </p:sp>
      <p:pic>
        <p:nvPicPr>
          <p:cNvPr id="329" name="image1.tif" descr="image1.tif"/>
          <p:cNvPicPr>
            <a:picLocks noChangeAspect="1"/>
          </p:cNvPicPr>
          <p:nvPr/>
        </p:nvPicPr>
        <p:blipFill>
          <a:blip r:embed="rId8">
            <a:extLst/>
          </a:blip>
          <a:stretch>
            <a:fillRect/>
          </a:stretch>
        </p:blipFill>
        <p:spPr>
          <a:xfrm>
            <a:off x="4086457" y="1270000"/>
            <a:ext cx="4762501" cy="4762500"/>
          </a:xfrm>
          <a:prstGeom prst="rect">
            <a:avLst/>
          </a:prstGeom>
          <a:ln w="12700">
            <a:miter lim="400000"/>
          </a:ln>
        </p:spPr>
      </p:pic>
      <p:sp>
        <p:nvSpPr>
          <p:cNvPr id="330"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pP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About the Course"/>
          <p:cNvSpPr txBox="1"/>
          <p:nvPr>
            <p:ph type="title" idx="4294967295"/>
          </p:nvPr>
        </p:nvSpPr>
        <p:spPr>
          <a:xfrm>
            <a:off x="277663" y="-3"/>
            <a:ext cx="8572501" cy="1267128"/>
          </a:xfrm>
          <a:prstGeom prst="rect">
            <a:avLst/>
          </a:prstGeom>
        </p:spPr>
        <p:txBody>
          <a:bodyPr lIns="45718" tIns="45718" rIns="45718" bIns="45718"/>
          <a:lstStyle>
            <a:lvl1pPr>
              <a:defRPr>
                <a:solidFill>
                  <a:srgbClr val="000080"/>
                </a:solidFill>
              </a:defRPr>
            </a:lvl1pPr>
          </a:lstStyle>
          <a:p>
            <a:pPr/>
            <a:r>
              <a:t>Coronavirus! (March 16)</a:t>
            </a:r>
          </a:p>
        </p:txBody>
      </p:sp>
      <p:sp>
        <p:nvSpPr>
          <p:cNvPr id="333"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87 deaths in the U.S. as of Mar 16, a 1% death rate, and up to 4 weeks between infection and death, that means that as of Feb 17 there were 8700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150,000 people have and in the next week about 150,000 more people in the U.S. will catch coronavirus—which means 1/2200, currently 3500 of the 7.6 million inhabitants of San Francisco Bay. Touch a hard surface that any of those 3500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About the Course"/>
          <p:cNvSpPr txBox="1"/>
          <p:nvPr>
            <p:ph type="title" idx="4294967295"/>
          </p:nvPr>
        </p:nvSpPr>
        <p:spPr>
          <a:xfrm>
            <a:off x="277663" y="139697"/>
            <a:ext cx="8572502"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36"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21: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337"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338"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41"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10: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342"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343"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Present at the Creation"/>
          <p:cNvSpPr txBox="1"/>
          <p:nvPr>
            <p:ph type="title"/>
          </p:nvPr>
        </p:nvSpPr>
        <p:spPr>
          <a:xfrm>
            <a:off x="124795" y="-1"/>
            <a:ext cx="8890001" cy="1261271"/>
          </a:xfrm>
          <a:prstGeom prst="rect">
            <a:avLst/>
          </a:prstGeom>
        </p:spPr>
        <p:txBody>
          <a:bodyPr/>
          <a:lstStyle>
            <a:lvl1pPr defTabSz="271576">
              <a:defRPr sz="4752"/>
            </a:lvl1pPr>
          </a:lstStyle>
          <a:p>
            <a:pPr/>
            <a:r>
              <a:t>What Does This Get Right? Wrong?</a:t>
            </a:r>
          </a:p>
        </p:txBody>
      </p:sp>
      <p:sp>
        <p:nvSpPr>
          <p:cNvPr id="119" name="Somehow, after World War II, nearly everything went right…"/>
          <p:cNvSpPr txBox="1"/>
          <p:nvPr>
            <p:ph type="body" sz="half" idx="1"/>
          </p:nvPr>
        </p:nvSpPr>
        <p:spPr>
          <a:xfrm>
            <a:off x="124795" y="1261267"/>
            <a:ext cx="4111259" cy="4687518"/>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It gets a lot very right:</a:t>
            </a:r>
          </a:p>
          <a:p>
            <a:pPr marL="113080" indent="-113080" defTabSz="156747">
              <a:spcBef>
                <a:spcPts val="800"/>
              </a:spcBef>
              <a:defRPr sz="1728">
                <a:latin typeface="Times New Roman"/>
                <a:ea typeface="Times New Roman"/>
                <a:cs typeface="Times New Roman"/>
                <a:sym typeface="Times New Roman"/>
              </a:defRPr>
            </a:pPr>
            <a:r>
              <a:t>But it is not a perfect fit</a:t>
            </a:r>
          </a:p>
          <a:p>
            <a:pPr marL="113080" indent="-113080" defTabSz="156747">
              <a:spcBef>
                <a:spcPts val="800"/>
              </a:spcBef>
              <a:defRPr sz="1728">
                <a:latin typeface="Times New Roman"/>
                <a:ea typeface="Times New Roman"/>
                <a:cs typeface="Times New Roman"/>
                <a:sym typeface="Times New Roman"/>
              </a:defRPr>
            </a:pPr>
            <a:r>
              <a:t>Regions that are surprisingly prosperous?</a:t>
            </a:r>
          </a:p>
          <a:p>
            <a:pPr lvl="1" marL="282701" indent="-113080" defTabSz="156747">
              <a:spcBef>
                <a:spcPts val="800"/>
              </a:spcBef>
              <a:defRPr sz="1728">
                <a:latin typeface="Times New Roman"/>
                <a:ea typeface="Times New Roman"/>
                <a:cs typeface="Times New Roman"/>
                <a:sym typeface="Times New Roman"/>
              </a:defRPr>
            </a:pPr>
            <a:r>
              <a:t>Johannesburg &amp; surroundings</a:t>
            </a:r>
          </a:p>
          <a:p>
            <a:pPr lvl="1" marL="282701" indent="-113080" defTabSz="156747">
              <a:spcBef>
                <a:spcPts val="800"/>
              </a:spcBef>
              <a:defRPr sz="1728">
                <a:latin typeface="Times New Roman"/>
                <a:ea typeface="Times New Roman"/>
                <a:cs typeface="Times New Roman"/>
                <a:sym typeface="Times New Roman"/>
              </a:defRPr>
            </a:pPr>
            <a:r>
              <a:t>India</a:t>
            </a:r>
          </a:p>
          <a:p>
            <a:pPr lvl="1" marL="282701" indent="-113080" defTabSz="156747">
              <a:spcBef>
                <a:spcPts val="800"/>
              </a:spcBef>
              <a:defRPr sz="1728">
                <a:latin typeface="Times New Roman"/>
                <a:ea typeface="Times New Roman"/>
                <a:cs typeface="Times New Roman"/>
                <a:sym typeface="Times New Roman"/>
              </a:defRPr>
            </a:pPr>
            <a:r>
              <a:t>The Persian Gulf</a:t>
            </a:r>
          </a:p>
          <a:p>
            <a:pPr lvl="1" marL="282701" indent="-113080" defTabSz="156747">
              <a:spcBef>
                <a:spcPts val="800"/>
              </a:spcBef>
              <a:defRPr sz="1728">
                <a:latin typeface="Times New Roman"/>
                <a:ea typeface="Times New Roman"/>
                <a:cs typeface="Times New Roman"/>
                <a:sym typeface="Times New Roman"/>
              </a:defRPr>
            </a:pPr>
            <a:r>
              <a:t>Northwest Europe/eastern USA</a:t>
            </a:r>
          </a:p>
          <a:p>
            <a:pPr lvl="1" marL="282701" indent="-113080" defTabSz="156747">
              <a:spcBef>
                <a:spcPts val="800"/>
              </a:spcBef>
              <a:defRPr sz="1728">
                <a:latin typeface="Times New Roman"/>
                <a:ea typeface="Times New Roman"/>
                <a:cs typeface="Times New Roman"/>
                <a:sym typeface="Times New Roman"/>
              </a:defRPr>
            </a:pPr>
            <a:r>
              <a:t>Coastal Brazil</a:t>
            </a:r>
          </a:p>
          <a:p>
            <a:pPr lvl="1" marL="282701" indent="-113080" defTabSz="156747">
              <a:spcBef>
                <a:spcPts val="800"/>
              </a:spcBef>
              <a:defRPr sz="1728">
                <a:latin typeface="Times New Roman"/>
                <a:ea typeface="Times New Roman"/>
                <a:cs typeface="Times New Roman"/>
                <a:sym typeface="Times New Roman"/>
              </a:defRPr>
            </a:pPr>
            <a:r>
              <a:t>Malaya and Java</a:t>
            </a:r>
          </a:p>
          <a:p>
            <a:pPr marL="113080" indent="-113080" defTabSz="156747">
              <a:spcBef>
                <a:spcPts val="800"/>
              </a:spcBef>
              <a:defRPr sz="1728">
                <a:latin typeface="Times New Roman"/>
                <a:ea typeface="Times New Roman"/>
                <a:cs typeface="Times New Roman"/>
                <a:sym typeface="Times New Roman"/>
              </a:defRPr>
            </a:pPr>
            <a:r>
              <a:t>Reasons that are not as prosperous as expected?</a:t>
            </a:r>
          </a:p>
          <a:p>
            <a:pPr lvl="1" marL="282701" indent="-113080" defTabSz="156747">
              <a:spcBef>
                <a:spcPts val="800"/>
              </a:spcBef>
              <a:defRPr sz="1728">
                <a:latin typeface="Times New Roman"/>
                <a:ea typeface="Times New Roman"/>
                <a:cs typeface="Times New Roman"/>
                <a:sym typeface="Times New Roman"/>
              </a:defRPr>
            </a:pPr>
            <a:r>
              <a:t>The lower Mississippi basin</a:t>
            </a:r>
          </a:p>
          <a:p>
            <a:pPr lvl="1" marL="282701" indent="-113080" defTabSz="156747">
              <a:spcBef>
                <a:spcPts val="800"/>
              </a:spcBef>
              <a:defRPr sz="1728">
                <a:latin typeface="Times New Roman"/>
                <a:ea typeface="Times New Roman"/>
                <a:cs typeface="Times New Roman"/>
                <a:sym typeface="Times New Roman"/>
              </a:defRPr>
            </a:pPr>
            <a:r>
              <a:t>The Boomerang Coast &amp; New Zealand</a:t>
            </a:r>
          </a:p>
        </p:txBody>
      </p:sp>
      <p:sp>
        <p:nvSpPr>
          <p:cNvPr id="12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2:45</a:t>
            </a:r>
          </a:p>
        </p:txBody>
      </p:sp>
      <p:pic>
        <p:nvPicPr>
          <p:cNvPr id="121" name="where-economic-actiivty-happens.png" descr="where-economic-actiivty-happens.png"/>
          <p:cNvPicPr>
            <a:picLocks noChangeAspect="1"/>
          </p:cNvPicPr>
          <p:nvPr/>
        </p:nvPicPr>
        <p:blipFill>
          <a:blip r:embed="rId3">
            <a:extLst/>
          </a:blip>
          <a:stretch>
            <a:fillRect/>
          </a:stretch>
        </p:blipFill>
        <p:spPr>
          <a:xfrm>
            <a:off x="4634492" y="1261269"/>
            <a:ext cx="4380304" cy="2175287"/>
          </a:xfrm>
          <a:prstGeom prst="rect">
            <a:avLst/>
          </a:prstGeom>
          <a:ln w="12700">
            <a:miter lim="400000"/>
          </a:ln>
        </p:spPr>
      </p:pic>
      <p:sp>
        <p:nvSpPr>
          <p:cNvPr id="122" name="Somehow, after World War II, nearly everything went right…"/>
          <p:cNvSpPr txBox="1"/>
          <p:nvPr/>
        </p:nvSpPr>
        <p:spPr>
          <a:xfrm>
            <a:off x="4903537" y="5424447"/>
            <a:ext cx="4111259" cy="1261270"/>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ormAutofit fontScale="100000" lnSpcReduction="0"/>
          </a:bodyPr>
          <a:lstStyle/>
          <a:p>
            <a:pPr defTabSz="171986">
              <a:spcBef>
                <a:spcPts val="900"/>
              </a:spcBef>
              <a:defRPr sz="1264">
                <a:uFillTx/>
                <a:latin typeface="Times New Roman"/>
                <a:ea typeface="Times New Roman"/>
                <a:cs typeface="Times New Roman"/>
                <a:sym typeface="Times New Roman"/>
              </a:defRPr>
            </a:pPr>
            <a:r>
              <a:t>Vernon Henderson, Tim Squires, Adam Storeygard, and David Weil: The Global Distribution of Economic Activity: Nature, History, &amp; the Role of Trade &lt;</a:t>
            </a:r>
            <a:r>
              <a:rPr u="sng">
                <a:solidFill>
                  <a:srgbClr val="0000FF"/>
                </a:solidFill>
                <a:uFill>
                  <a:solidFill>
                    <a:srgbClr val="0000FF"/>
                  </a:solidFill>
                </a:uFill>
                <a:hlinkClick r:id="rId4" invalidUrl="" action="" tgtFrame="" tooltip="" history="1" highlightClick="0" endSnd="0"/>
              </a:rPr>
              <a:t>https://github.com/braddelong/public-files/blob/master/readings/article-henderson-geography.pdf</a:t>
            </a:r>
            <a:r>
              <a:t>&gt; &lt;</a:t>
            </a:r>
            <a:r>
              <a:rPr u="sng">
                <a:solidFill>
                  <a:srgbClr val="0000FF"/>
                </a:solidFill>
                <a:uFill>
                  <a:solidFill>
                    <a:srgbClr val="0000FF"/>
                  </a:solidFill>
                </a:uFill>
                <a:hlinkClick r:id="rId5" invalidUrl="" action="" tgtFrame="" tooltip="" history="1" highlightClick="0" endSnd="0"/>
              </a:rPr>
              <a:t>https://github.com/braddelong/public-files/blob/master/readings/article-henderson-geography-ii.pdf</a:t>
            </a:r>
            <a:r>
              <a:t>&gt;</a:t>
            </a:r>
          </a:p>
        </p:txBody>
      </p:sp>
      <p:pic>
        <p:nvPicPr>
          <p:cNvPr id="123" name="henderson-geography-predicted.png" descr="henderson-geography-predicted.png"/>
          <p:cNvPicPr>
            <a:picLocks noChangeAspect="1"/>
          </p:cNvPicPr>
          <p:nvPr/>
        </p:nvPicPr>
        <p:blipFill>
          <a:blip r:embed="rId6">
            <a:extLst/>
          </a:blip>
          <a:stretch>
            <a:fillRect/>
          </a:stretch>
        </p:blipFill>
        <p:spPr>
          <a:xfrm>
            <a:off x="4634492" y="3436555"/>
            <a:ext cx="4380304" cy="1708462"/>
          </a:xfrm>
          <a:prstGeom prst="rect">
            <a:avLst/>
          </a:prstGeom>
          <a:ln w="12700">
            <a:miter lim="400000"/>
          </a:ln>
        </p:spPr>
      </p:pic>
      <p:pic>
        <p:nvPicPr>
          <p:cNvPr id="124" name="Audio Recording.m4a" descr="Audio Recording.m4a"/>
          <p:cNvPicPr>
            <a:picLocks noChangeAspect="0"/>
          </p:cNvPicPr>
          <p:nvPr>
            <a:audioFile r:link="rId7"/>
            <p:extLst>
              <p:ext uri="{DAA4B4D4-6D71-4841-9C94-3DE7FCFB9230}">
                <p14:media xmlns:p14="http://schemas.microsoft.com/office/powerpoint/2010/main" r:embed="rId8"/>
              </p:ext>
            </p:extLst>
          </p:nvPr>
        </p:nvPicPr>
        <p:blipFill>
          <a:blip r:embed="rId9">
            <a:extLst/>
          </a:blip>
          <a:stretch>
            <a:fillRect/>
          </a:stretch>
        </p:blipFill>
        <p:spPr>
          <a:xfrm>
            <a:off x="-33373" y="607208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4059997" fill="hold"/>
                                        <p:tgtEl>
                                          <p:spTgt spid="12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4"/>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Catch Our Breath…"/>
          <p:cNvSpPr txBox="1"/>
          <p:nvPr>
            <p:ph type="title"/>
          </p:nvPr>
        </p:nvSpPr>
        <p:spPr>
          <a:xfrm>
            <a:off x="276457" y="-3"/>
            <a:ext cx="8572501" cy="1270005"/>
          </a:xfrm>
          <a:prstGeom prst="rect">
            <a:avLst/>
          </a:prstGeom>
        </p:spPr>
        <p:txBody>
          <a:bodyPr/>
          <a:lstStyle/>
          <a:p>
            <a:pPr/>
            <a:r>
              <a:t>Notes</a:t>
            </a:r>
          </a:p>
        </p:txBody>
      </p:sp>
      <p:sp>
        <p:nvSpPr>
          <p:cNvPr id="346"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347"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Present at the Creation"/>
          <p:cNvSpPr txBox="1"/>
          <p:nvPr>
            <p:ph type="title"/>
          </p:nvPr>
        </p:nvSpPr>
        <p:spPr>
          <a:xfrm>
            <a:off x="124795" y="-1"/>
            <a:ext cx="8890001" cy="1261271"/>
          </a:xfrm>
          <a:prstGeom prst="rect">
            <a:avLst/>
          </a:prstGeom>
        </p:spPr>
        <p:txBody>
          <a:bodyPr/>
          <a:lstStyle>
            <a:lvl1pPr defTabSz="374445">
              <a:defRPr sz="6552"/>
            </a:lvl1pPr>
          </a:lstStyle>
          <a:p>
            <a:pPr/>
            <a:r>
              <a:t>Technological Persistence</a:t>
            </a:r>
          </a:p>
        </p:txBody>
      </p:sp>
      <p:sp>
        <p:nvSpPr>
          <p:cNvPr id="129" name="Somehow, after World War II, nearly everything went right…"/>
          <p:cNvSpPr txBox="1"/>
          <p:nvPr>
            <p:ph type="body" sz="half" idx="1"/>
          </p:nvPr>
        </p:nvSpPr>
        <p:spPr>
          <a:xfrm>
            <a:off x="124795" y="1261267"/>
            <a:ext cx="4111259" cy="4687518"/>
          </a:xfrm>
          <a:prstGeom prst="rect">
            <a:avLst/>
          </a:prstGeom>
        </p:spPr>
        <p:txBody>
          <a:bodyPr anchor="t"/>
          <a:lstStyle/>
          <a:p>
            <a:pPr marL="0" indent="0" defTabSz="115383">
              <a:spcBef>
                <a:spcPts val="600"/>
              </a:spcBef>
              <a:buSzTx/>
              <a:buNone/>
              <a:defRPr b="1" sz="1590">
                <a:latin typeface="+mj-lt"/>
                <a:ea typeface="+mj-ea"/>
                <a:cs typeface="+mj-cs"/>
                <a:sym typeface="Helvetica"/>
              </a:defRPr>
            </a:pPr>
            <a:r>
              <a:t>Take a look at what relative level of technological development economies were at in 1500:</a:t>
            </a:r>
          </a:p>
          <a:p>
            <a:pPr marL="83239" indent="-83239" defTabSz="115383">
              <a:spcBef>
                <a:spcPts val="600"/>
              </a:spcBef>
              <a:defRPr sz="1271">
                <a:latin typeface="Times New Roman"/>
                <a:ea typeface="Times New Roman"/>
                <a:cs typeface="Times New Roman"/>
                <a:sym typeface="Times New Roman"/>
              </a:defRPr>
            </a:pPr>
            <a:r>
              <a:t>Half of the relative technological level in 1500 is predicted by the relative technological level in -1000</a:t>
            </a:r>
          </a:p>
          <a:p>
            <a:pPr marL="83239" indent="-83239" defTabSz="115383">
              <a:spcBef>
                <a:spcPts val="600"/>
              </a:spcBef>
              <a:defRPr sz="1271">
                <a:latin typeface="Times New Roman"/>
                <a:ea typeface="Times New Roman"/>
                <a:cs typeface="Times New Roman"/>
                <a:sym typeface="Times New Roman"/>
              </a:defRPr>
            </a:pPr>
            <a:r>
              <a:t>When people move, they tend to carry their technologies with them</a:t>
            </a:r>
          </a:p>
          <a:p>
            <a:pPr marL="83239" indent="-83239" defTabSz="115383">
              <a:spcBef>
                <a:spcPts val="600"/>
              </a:spcBef>
              <a:defRPr sz="1271">
                <a:latin typeface="Times New Roman"/>
                <a:ea typeface="Times New Roman"/>
                <a:cs typeface="Times New Roman"/>
                <a:sym typeface="Times New Roman"/>
              </a:defRPr>
            </a:pPr>
            <a:r>
              <a:t>Across economies, half of the variation in log income per capita today is accounted for by the migration-adjusted level of technology back in 1500</a:t>
            </a:r>
          </a:p>
          <a:p>
            <a:pPr marL="83239" indent="-83239" defTabSz="115383">
              <a:spcBef>
                <a:spcPts val="600"/>
              </a:spcBef>
              <a:defRPr sz="1271">
                <a:latin typeface="Times New Roman"/>
                <a:ea typeface="Times New Roman"/>
                <a:cs typeface="Times New Roman"/>
                <a:sym typeface="Times New Roman"/>
              </a:defRPr>
            </a:pPr>
            <a:r>
              <a:t>Biggest outliers:</a:t>
            </a:r>
          </a:p>
          <a:p>
            <a:pPr lvl="1" marL="208099" indent="-83239" defTabSz="115383">
              <a:spcBef>
                <a:spcPts val="600"/>
              </a:spcBef>
              <a:defRPr sz="1271">
                <a:latin typeface="Times New Roman"/>
                <a:ea typeface="Times New Roman"/>
                <a:cs typeface="Times New Roman"/>
                <a:sym typeface="Times New Roman"/>
              </a:defRPr>
            </a:pPr>
            <a:r>
              <a:t>Vietnam, Laos, Cambodia, India—and Moldovia</a:t>
            </a:r>
          </a:p>
          <a:p>
            <a:pPr lvl="1" marL="208099" indent="-83239" defTabSz="115383">
              <a:spcBef>
                <a:spcPts val="600"/>
              </a:spcBef>
              <a:defRPr sz="1271">
                <a:latin typeface="Times New Roman"/>
                <a:ea typeface="Times New Roman"/>
                <a:cs typeface="Times New Roman"/>
                <a:sym typeface="Times New Roman"/>
              </a:defRPr>
            </a:pPr>
            <a:r>
              <a:t>Burkina Faso, Mali, Niger, Ethiopia, Guinea Bissau, Tanzania, Sierra Leone, and Madagascar</a:t>
            </a:r>
          </a:p>
          <a:p>
            <a:pPr lvl="1" marL="208099" indent="-83239" defTabSz="115383">
              <a:spcBef>
                <a:spcPts val="600"/>
              </a:spcBef>
              <a:defRPr sz="1271">
                <a:latin typeface="Times New Roman"/>
                <a:ea typeface="Times New Roman"/>
                <a:cs typeface="Times New Roman"/>
                <a:sym typeface="Times New Roman"/>
              </a:defRPr>
            </a:pPr>
            <a:r>
              <a:t>Tonga, Botswana, South Africa, Saudi Arabia, and Mexico</a:t>
            </a:r>
          </a:p>
          <a:p>
            <a:pPr marL="83239" indent="-83239" defTabSz="115383">
              <a:spcBef>
                <a:spcPts val="600"/>
              </a:spcBef>
              <a:defRPr sz="1271">
                <a:latin typeface="Times New Roman"/>
                <a:ea typeface="Times New Roman"/>
                <a:cs typeface="Times New Roman"/>
                <a:sym typeface="Times New Roman"/>
              </a:defRPr>
            </a:pPr>
            <a:r>
              <a:t>Most influential observations:</a:t>
            </a:r>
          </a:p>
          <a:p>
            <a:pPr lvl="1" marL="208099" indent="-83239" defTabSz="115383">
              <a:spcBef>
                <a:spcPts val="600"/>
              </a:spcBef>
              <a:defRPr sz="1271">
                <a:latin typeface="Times New Roman"/>
                <a:ea typeface="Times New Roman"/>
                <a:cs typeface="Times New Roman"/>
                <a:sym typeface="Times New Roman"/>
              </a:defRPr>
            </a:pPr>
            <a:r>
              <a:t>the global north in tthe upper right, and much of sub-Saharan tropical Africa in the lower left</a:t>
            </a:r>
          </a:p>
        </p:txBody>
      </p:sp>
      <p:sp>
        <p:nvSpPr>
          <p:cNvPr id="13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sp>
        <p:nvSpPr>
          <p:cNvPr id="131" name="Somehow, after World War II, nearly everything went right…"/>
          <p:cNvSpPr txBox="1"/>
          <p:nvPr/>
        </p:nvSpPr>
        <p:spPr>
          <a:xfrm>
            <a:off x="5236715" y="5424447"/>
            <a:ext cx="3778081" cy="1261270"/>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ormAutofit fontScale="100000" lnSpcReduction="0"/>
          </a:bodyPr>
          <a:lstStyle/>
          <a:p>
            <a:pPr defTabSz="182872">
              <a:spcBef>
                <a:spcPts val="1000"/>
              </a:spcBef>
              <a:defRPr sz="1344">
                <a:uFillTx/>
                <a:latin typeface="Times New Roman"/>
                <a:ea typeface="Times New Roman"/>
                <a:cs typeface="Times New Roman"/>
                <a:sym typeface="Times New Roman"/>
              </a:defRPr>
            </a:pPr>
            <a:r>
              <a:t>Diego Comin, William Easterly, and Erick Gong: Was the Wealth of Nations Determined in 1000 BC? &lt;</a:t>
            </a:r>
            <a:r>
              <a:rPr u="sng">
                <a:solidFill>
                  <a:srgbClr val="0000FF"/>
                </a:solidFill>
                <a:uFill>
                  <a:solidFill>
                    <a:srgbClr val="0000FF"/>
                  </a:solidFill>
                </a:uFill>
                <a:hlinkClick r:id="rId3" invalidUrl="" action="" tgtFrame="" tooltip="" history="1" highlightClick="0" endSnd="0"/>
              </a:rPr>
              <a:t>https://github.com/braddelong/public-files/blob/master/readings/article-comin-wealth-of-nations.pdf</a:t>
            </a:r>
            <a:r>
              <a:t>&gt; </a:t>
            </a:r>
          </a:p>
        </p:txBody>
      </p:sp>
      <p:pic>
        <p:nvPicPr>
          <p:cNvPr id="132" name="easterly-income-determined-in-1500.png" descr="easterly-income-determined-in-1500.png"/>
          <p:cNvPicPr>
            <a:picLocks noChangeAspect="1"/>
          </p:cNvPicPr>
          <p:nvPr/>
        </p:nvPicPr>
        <p:blipFill>
          <a:blip r:embed="rId4">
            <a:extLst/>
          </a:blip>
          <a:stretch>
            <a:fillRect/>
          </a:stretch>
        </p:blipFill>
        <p:spPr>
          <a:xfrm>
            <a:off x="5236715" y="1261269"/>
            <a:ext cx="3778081" cy="4046347"/>
          </a:xfrm>
          <a:prstGeom prst="rect">
            <a:avLst/>
          </a:prstGeom>
          <a:ln w="12700">
            <a:miter lim="400000"/>
          </a:ln>
        </p:spPr>
      </p:pic>
      <p:pic>
        <p:nvPicPr>
          <p:cNvPr id="133"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20024" y="608543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1293334" fill="hold"/>
                                        <p:tgtEl>
                                          <p:spTgt spid="13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Present at the Creation"/>
          <p:cNvSpPr txBox="1"/>
          <p:nvPr>
            <p:ph type="title"/>
          </p:nvPr>
        </p:nvSpPr>
        <p:spPr>
          <a:xfrm>
            <a:off x="124795" y="-1"/>
            <a:ext cx="8890001" cy="1261271"/>
          </a:xfrm>
          <a:prstGeom prst="rect">
            <a:avLst/>
          </a:prstGeom>
        </p:spPr>
        <p:txBody>
          <a:bodyPr/>
          <a:lstStyle>
            <a:lvl1pPr defTabSz="222198">
              <a:defRPr sz="3888"/>
            </a:lvl1pPr>
          </a:lstStyle>
          <a:p>
            <a:pPr/>
            <a:r>
              <a:t>Drought, Revolution, &amp; Development in Mexico</a:t>
            </a:r>
          </a:p>
        </p:txBody>
      </p:sp>
      <p:sp>
        <p:nvSpPr>
          <p:cNvPr id="138" name="Somehow, after World War II, nearly everything went right…"/>
          <p:cNvSpPr txBox="1"/>
          <p:nvPr>
            <p:ph type="body" idx="1"/>
          </p:nvPr>
        </p:nvSpPr>
        <p:spPr>
          <a:xfrm>
            <a:off x="124795" y="1261267"/>
            <a:ext cx="5689601" cy="4687518"/>
          </a:xfrm>
          <a:prstGeom prst="rect">
            <a:avLst/>
          </a:prstGeom>
        </p:spPr>
        <p:txBody>
          <a:bodyPr anchor="t"/>
          <a:lstStyle/>
          <a:p>
            <a:pPr marL="0" indent="0" defTabSz="126268">
              <a:spcBef>
                <a:spcPts val="600"/>
              </a:spcBef>
              <a:buSzTx/>
              <a:buNone/>
              <a:defRPr b="1" sz="1740">
                <a:latin typeface="+mj-lt"/>
                <a:ea typeface="+mj-ea"/>
                <a:cs typeface="+mj-cs"/>
                <a:sym typeface="Helvetica"/>
              </a:defRPr>
            </a:pPr>
            <a:r>
              <a:t>The end of the </a:t>
            </a:r>
            <a:r>
              <a:rPr i="1"/>
              <a:t>Porfiriato</a:t>
            </a:r>
            <a:r>
              <a:t>:</a:t>
            </a:r>
          </a:p>
          <a:p>
            <a:pPr marL="91092" indent="-91092" defTabSz="126268">
              <a:spcBef>
                <a:spcPts val="600"/>
              </a:spcBef>
              <a:defRPr sz="1392">
                <a:latin typeface="Times New Roman"/>
                <a:ea typeface="Times New Roman"/>
                <a:cs typeface="Times New Roman"/>
                <a:sym typeface="Times New Roman"/>
              </a:defRPr>
            </a:pPr>
            <a:r>
              <a:t>Porfirio Diaz, President of Mexico 1876-1911</a:t>
            </a:r>
          </a:p>
          <a:p>
            <a:pPr marL="91092" indent="-91092" defTabSz="126268">
              <a:spcBef>
                <a:spcPts val="600"/>
              </a:spcBef>
              <a:defRPr sz="1392">
                <a:latin typeface="Times New Roman"/>
                <a:ea typeface="Times New Roman"/>
                <a:cs typeface="Times New Roman"/>
                <a:sym typeface="Times New Roman"/>
              </a:defRPr>
            </a:pPr>
            <a:r>
              <a:t>Patrimonial régime</a:t>
            </a:r>
          </a:p>
          <a:p>
            <a:pPr lvl="1" marL="227731" indent="-91092" defTabSz="126268">
              <a:spcBef>
                <a:spcPts val="600"/>
              </a:spcBef>
              <a:defRPr sz="1392">
                <a:latin typeface="Times New Roman"/>
                <a:ea typeface="Times New Roman"/>
                <a:cs typeface="Times New Roman"/>
                <a:sym typeface="Times New Roman"/>
              </a:defRPr>
            </a:pPr>
            <a:r>
              <a:t>No improvement in life expectancy</a:t>
            </a:r>
          </a:p>
          <a:p>
            <a:pPr lvl="1" marL="227731" indent="-91092" defTabSz="126268">
              <a:spcBef>
                <a:spcPts val="600"/>
              </a:spcBef>
              <a:defRPr sz="1392">
                <a:latin typeface="Times New Roman"/>
                <a:ea typeface="Times New Roman"/>
                <a:cs typeface="Times New Roman"/>
                <a:sym typeface="Times New Roman"/>
              </a:defRPr>
            </a:pPr>
            <a:r>
              <a:t>National income per capita up from $1400 to $2700</a:t>
            </a:r>
          </a:p>
          <a:p>
            <a:pPr lvl="2" marL="606712" indent="-91092" defTabSz="126268">
              <a:spcBef>
                <a:spcPts val="600"/>
              </a:spcBef>
              <a:defRPr sz="1392">
                <a:latin typeface="Times New Roman"/>
                <a:ea typeface="Times New Roman"/>
                <a:cs typeface="Times New Roman"/>
                <a:sym typeface="Times New Roman"/>
              </a:defRPr>
            </a:pPr>
            <a:r>
              <a:t>Stable at 35% of the U.S. level</a:t>
            </a:r>
          </a:p>
          <a:p>
            <a:pPr marL="91092" indent="-91092" defTabSz="126268">
              <a:spcBef>
                <a:spcPts val="600"/>
              </a:spcBef>
              <a:defRPr sz="1392">
                <a:latin typeface="Times New Roman"/>
                <a:ea typeface="Times New Roman"/>
                <a:cs typeface="Times New Roman"/>
                <a:sym typeface="Times New Roman"/>
              </a:defRPr>
            </a:pPr>
            <a:r>
              <a:t>Porfiriato benefitted </a:t>
            </a:r>
            <a:r>
              <a:rPr i="1"/>
              <a:t>hacendados</a:t>
            </a:r>
            <a:r>
              <a:t>, foreign investors, his own allies</a:t>
            </a:r>
          </a:p>
          <a:p>
            <a:pPr lvl="1" marL="227731" indent="-91092" defTabSz="126268">
              <a:spcBef>
                <a:spcPts val="600"/>
              </a:spcBef>
              <a:defRPr sz="1392">
                <a:latin typeface="Times New Roman"/>
                <a:ea typeface="Times New Roman"/>
                <a:cs typeface="Times New Roman"/>
                <a:sym typeface="Times New Roman"/>
              </a:defRPr>
            </a:pPr>
            <a:r>
              <a:t>Labor, </a:t>
            </a:r>
            <a:r>
              <a:rPr i="1"/>
              <a:t>campesinos</a:t>
            </a:r>
            <a:r>
              <a:t>, “liberals”, frozen-out elites thought that Mexico should be doing better</a:t>
            </a:r>
          </a:p>
          <a:p>
            <a:pPr marL="91092" indent="-91092" defTabSz="126268">
              <a:spcBef>
                <a:spcPts val="600"/>
              </a:spcBef>
              <a:defRPr sz="1392">
                <a:latin typeface="Times New Roman"/>
                <a:ea typeface="Times New Roman"/>
                <a:cs typeface="Times New Roman"/>
                <a:sym typeface="Times New Roman"/>
              </a:defRPr>
            </a:pPr>
            <a:r>
              <a:t>80 years old in 1919</a:t>
            </a:r>
          </a:p>
          <a:p>
            <a:pPr marL="91092" indent="-91092" defTabSz="126268">
              <a:spcBef>
                <a:spcPts val="600"/>
              </a:spcBef>
              <a:defRPr sz="1392">
                <a:latin typeface="Times New Roman"/>
                <a:ea typeface="Times New Roman"/>
                <a:cs typeface="Times New Roman"/>
                <a:sym typeface="Times New Roman"/>
              </a:defRPr>
            </a:pPr>
            <a:r>
              <a:t>Promised not to run again in 1910</a:t>
            </a:r>
          </a:p>
          <a:p>
            <a:pPr marL="91092" indent="-91092" defTabSz="126268">
              <a:spcBef>
                <a:spcPts val="600"/>
              </a:spcBef>
              <a:defRPr sz="1392">
                <a:latin typeface="Times New Roman"/>
                <a:ea typeface="Times New Roman"/>
                <a:cs typeface="Times New Roman"/>
                <a:sym typeface="Times New Roman"/>
              </a:defRPr>
            </a:pPr>
            <a:r>
              <a:t>Reneged on his promise, and declared he had won a landslide victory</a:t>
            </a:r>
          </a:p>
          <a:p>
            <a:pPr marL="91092" indent="-91092" defTabSz="126268">
              <a:spcBef>
                <a:spcPts val="600"/>
              </a:spcBef>
              <a:defRPr sz="1392">
                <a:latin typeface="Times New Roman"/>
                <a:ea typeface="Times New Roman"/>
                <a:cs typeface="Times New Roman"/>
                <a:sym typeface="Times New Roman"/>
              </a:defRPr>
            </a:pPr>
            <a:r>
              <a:t>Widespread revolt broke out</a:t>
            </a:r>
          </a:p>
          <a:p>
            <a:pPr lvl="1" marL="227731" indent="-91092" defTabSz="126268">
              <a:spcBef>
                <a:spcPts val="600"/>
              </a:spcBef>
              <a:defRPr sz="1392">
                <a:latin typeface="Times New Roman"/>
                <a:ea typeface="Times New Roman"/>
                <a:cs typeface="Times New Roman"/>
                <a:sym typeface="Times New Roman"/>
              </a:defRPr>
            </a:pPr>
            <a:r>
              <a:t>Revolution 1911-1920</a:t>
            </a:r>
          </a:p>
          <a:p>
            <a:pPr lvl="1" marL="227731" indent="-91092" defTabSz="126268">
              <a:spcBef>
                <a:spcPts val="600"/>
              </a:spcBef>
              <a:defRPr sz="1392">
                <a:latin typeface="Times New Roman"/>
                <a:ea typeface="Times New Roman"/>
                <a:cs typeface="Times New Roman"/>
                <a:sym typeface="Times New Roman"/>
              </a:defRPr>
            </a:pPr>
            <a:r>
              <a:t>Starts as elite deposition of Diaz</a:t>
            </a:r>
          </a:p>
          <a:p>
            <a:pPr lvl="1" marL="227731" indent="-91092" defTabSz="126268">
              <a:spcBef>
                <a:spcPts val="600"/>
              </a:spcBef>
              <a:defRPr sz="1392">
                <a:latin typeface="Times New Roman"/>
                <a:ea typeface="Times New Roman"/>
                <a:cs typeface="Times New Roman"/>
                <a:sym typeface="Times New Roman"/>
              </a:defRPr>
            </a:pPr>
            <a:r>
              <a:t>Becomes much broader</a:t>
            </a:r>
          </a:p>
        </p:txBody>
      </p:sp>
      <p:sp>
        <p:nvSpPr>
          <p:cNvPr id="13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0:45</a:t>
            </a:r>
          </a:p>
        </p:txBody>
      </p:sp>
      <p:sp>
        <p:nvSpPr>
          <p:cNvPr id="140" name="Somehow, after World War II, nearly everything went right…"/>
          <p:cNvSpPr txBox="1"/>
          <p:nvPr/>
        </p:nvSpPr>
        <p:spPr>
          <a:xfrm>
            <a:off x="5814395" y="5424447"/>
            <a:ext cx="3200401" cy="927074"/>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ormAutofit fontScale="100000" lnSpcReduction="0"/>
          </a:bodyPr>
          <a:lstStyle/>
          <a:p>
            <a:pPr defTabSz="158924">
              <a:spcBef>
                <a:spcPts val="800"/>
              </a:spcBef>
              <a:defRPr sz="1168">
                <a:uFillTx/>
                <a:latin typeface="Times New Roman"/>
                <a:ea typeface="Times New Roman"/>
                <a:cs typeface="Times New Roman"/>
                <a:sym typeface="Times New Roman"/>
              </a:defRPr>
            </a:pPr>
            <a:r>
              <a:t>Melissa Dell (2015): Path Dependence in Development: Evidence from the Mexican Revolution &lt;</a:t>
            </a:r>
            <a:r>
              <a:rPr u="sng">
                <a:solidFill>
                  <a:srgbClr val="0000FF"/>
                </a:solidFill>
                <a:uFill>
                  <a:solidFill>
                    <a:srgbClr val="0000FF"/>
                  </a:solidFill>
                </a:uFill>
                <a:hlinkClick r:id="rId3" invalidUrl="" action="" tgtFrame="" tooltip="" history="1" highlightClick="0" endSnd="0"/>
              </a:rPr>
              <a:t>https://github.com/braddelong/public-files/blob/master/readings/article-dell-mexican-revolution.pdf</a:t>
            </a:r>
            <a:r>
              <a:t>&gt;</a:t>
            </a:r>
          </a:p>
        </p:txBody>
      </p:sp>
      <p:pic>
        <p:nvPicPr>
          <p:cNvPr id="141" name="Image" descr="Image"/>
          <p:cNvPicPr>
            <a:picLocks noChangeAspect="1"/>
          </p:cNvPicPr>
          <p:nvPr/>
        </p:nvPicPr>
        <p:blipFill>
          <a:blip r:embed="rId4">
            <a:extLst/>
          </a:blip>
          <a:stretch>
            <a:fillRect/>
          </a:stretch>
        </p:blipFill>
        <p:spPr>
          <a:xfrm>
            <a:off x="5814395" y="1261269"/>
            <a:ext cx="3200401" cy="4152901"/>
          </a:xfrm>
          <a:prstGeom prst="rect">
            <a:avLst/>
          </a:prstGeom>
          <a:ln w="12700">
            <a:miter lim="400000"/>
          </a:ln>
        </p:spPr>
      </p:pic>
      <p:pic>
        <p:nvPicPr>
          <p:cNvPr id="142"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5946" y="611631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7711666" fill="hold"/>
                                        <p:tgtEl>
                                          <p:spTgt spid="14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Present at the Creation"/>
          <p:cNvSpPr txBox="1"/>
          <p:nvPr>
            <p:ph type="title"/>
          </p:nvPr>
        </p:nvSpPr>
        <p:spPr>
          <a:xfrm>
            <a:off x="124795" y="-1"/>
            <a:ext cx="8890001" cy="1261271"/>
          </a:xfrm>
          <a:prstGeom prst="rect">
            <a:avLst/>
          </a:prstGeom>
        </p:spPr>
        <p:txBody>
          <a:bodyPr/>
          <a:lstStyle>
            <a:lvl1pPr defTabSz="395019">
              <a:defRPr sz="6911"/>
            </a:lvl1pPr>
          </a:lstStyle>
          <a:p>
            <a:pPr/>
            <a:r>
              <a:t>The Mexican Revolution</a:t>
            </a:r>
          </a:p>
        </p:txBody>
      </p:sp>
      <p:sp>
        <p:nvSpPr>
          <p:cNvPr id="147" name="Somehow, after World War II, nearly everything went right…"/>
          <p:cNvSpPr txBox="1"/>
          <p:nvPr>
            <p:ph type="body" sz="half" idx="1"/>
          </p:nvPr>
        </p:nvSpPr>
        <p:spPr>
          <a:xfrm>
            <a:off x="124795" y="1261267"/>
            <a:ext cx="4840644" cy="4687518"/>
          </a:xfrm>
          <a:prstGeom prst="rect">
            <a:avLst/>
          </a:prstGeom>
        </p:spPr>
        <p:txBody>
          <a:bodyPr anchor="t"/>
          <a:lstStyle/>
          <a:p>
            <a:pPr marL="0" indent="0" defTabSz="115383">
              <a:spcBef>
                <a:spcPts val="600"/>
              </a:spcBef>
              <a:buSzTx/>
              <a:buNone/>
              <a:defRPr b="1" sz="1590">
                <a:latin typeface="+mj-lt"/>
                <a:ea typeface="+mj-ea"/>
                <a:cs typeface="+mj-cs"/>
                <a:sym typeface="Helvetica"/>
              </a:defRPr>
            </a:pPr>
            <a:r>
              <a:t>1911-1920:</a:t>
            </a:r>
          </a:p>
          <a:p>
            <a:pPr marL="83239" indent="-83239" defTabSz="115383">
              <a:spcBef>
                <a:spcPts val="600"/>
              </a:spcBef>
              <a:defRPr sz="1271">
                <a:latin typeface="Times New Roman"/>
                <a:ea typeface="Times New Roman"/>
                <a:cs typeface="Times New Roman"/>
                <a:sym typeface="Times New Roman"/>
              </a:defRPr>
            </a:pPr>
            <a:r>
              <a:t>Starts as elite deposition of Diaz</a:t>
            </a:r>
          </a:p>
          <a:p>
            <a:pPr marL="83239" indent="-83239" defTabSz="115383">
              <a:spcBef>
                <a:spcPts val="600"/>
              </a:spcBef>
              <a:defRPr sz="1271">
                <a:latin typeface="Times New Roman"/>
                <a:ea typeface="Times New Roman"/>
                <a:cs typeface="Times New Roman"/>
                <a:sym typeface="Times New Roman"/>
              </a:defRPr>
            </a:pPr>
            <a:r>
              <a:t>Things get confusing:</a:t>
            </a:r>
          </a:p>
          <a:p>
            <a:pPr lvl="1" marL="208099" indent="-83239" defTabSz="115383">
              <a:spcBef>
                <a:spcPts val="600"/>
              </a:spcBef>
              <a:defRPr sz="1271">
                <a:latin typeface="Times New Roman"/>
                <a:ea typeface="Times New Roman"/>
                <a:cs typeface="Times New Roman"/>
                <a:sym typeface="Times New Roman"/>
              </a:defRPr>
            </a:pPr>
            <a:r>
              <a:t>1910-11: Diaz vs. Maderistas, Orozquistas, Magonistas, Zapatistas</a:t>
            </a:r>
          </a:p>
          <a:p>
            <a:pPr lvl="1" marL="208099" indent="-83239" defTabSz="115383">
              <a:spcBef>
                <a:spcPts val="600"/>
              </a:spcBef>
              <a:defRPr sz="1271">
                <a:latin typeface="Times New Roman"/>
                <a:ea typeface="Times New Roman"/>
                <a:cs typeface="Times New Roman"/>
                <a:sym typeface="Times New Roman"/>
              </a:defRPr>
            </a:pPr>
            <a:r>
              <a:t>1911-13: Maderistas vs. Bernardo Reyes, Mareo Valesques, Felix Diaz, Orozquistas, Magonistas, Zapatistas</a:t>
            </a:r>
          </a:p>
          <a:p>
            <a:pPr lvl="1" marL="208099" indent="-83239" defTabSz="115383">
              <a:spcBef>
                <a:spcPts val="600"/>
              </a:spcBef>
              <a:defRPr sz="1271">
                <a:latin typeface="Times New Roman"/>
                <a:ea typeface="Times New Roman"/>
                <a:cs typeface="Times New Roman"/>
                <a:sym typeface="Times New Roman"/>
              </a:defRPr>
            </a:pPr>
            <a:r>
              <a:t>1913-1914: Victoriana Huerta vs. Villistas, Zapatistas, Carrancistas</a:t>
            </a:r>
          </a:p>
          <a:p>
            <a:pPr lvl="1" marL="208099" indent="-83239" defTabSz="115383">
              <a:spcBef>
                <a:spcPts val="600"/>
              </a:spcBef>
              <a:defRPr sz="1271">
                <a:latin typeface="Times New Roman"/>
                <a:ea typeface="Times New Roman"/>
                <a:cs typeface="Times New Roman"/>
                <a:sym typeface="Times New Roman"/>
              </a:defRPr>
            </a:pPr>
            <a:r>
              <a:t>1914-1919: Villistas, Zapatistas, Félix Díaz, Aureliano Blanquet vs, Carrancistas</a:t>
            </a:r>
          </a:p>
          <a:p>
            <a:pPr lvl="1" marL="208099" indent="-83239" defTabSz="115383">
              <a:spcBef>
                <a:spcPts val="600"/>
              </a:spcBef>
              <a:defRPr sz="1271">
                <a:latin typeface="Times New Roman"/>
                <a:ea typeface="Times New Roman"/>
                <a:cs typeface="Times New Roman"/>
                <a:sym typeface="Times New Roman"/>
              </a:defRPr>
            </a:pPr>
            <a:r>
              <a:t>1920: Alvaro Obregon, Zapatistas vs. Carrancistas</a:t>
            </a:r>
          </a:p>
          <a:p>
            <a:pPr marL="83239" indent="-83239" defTabSz="115383">
              <a:spcBef>
                <a:spcPts val="600"/>
              </a:spcBef>
              <a:defRPr sz="1271">
                <a:latin typeface="Times New Roman"/>
                <a:ea typeface="Times New Roman"/>
                <a:cs typeface="Times New Roman"/>
                <a:sym typeface="Times New Roman"/>
              </a:defRPr>
            </a:pPr>
            <a:r>
              <a:t>In the end the Carrancistas won</a:t>
            </a:r>
          </a:p>
          <a:p>
            <a:pPr lvl="1" marL="208099" indent="-83239" defTabSz="115383">
              <a:spcBef>
                <a:spcPts val="600"/>
              </a:spcBef>
              <a:defRPr sz="1271">
                <a:latin typeface="Times New Roman"/>
                <a:ea typeface="Times New Roman"/>
                <a:cs typeface="Times New Roman"/>
                <a:sym typeface="Times New Roman"/>
              </a:defRPr>
            </a:pPr>
            <a:r>
              <a:t>But the last act of the revolution sees Venustiano Carranza assassinated </a:t>
            </a:r>
          </a:p>
          <a:p>
            <a:pPr lvl="1" marL="208099" indent="-83239" defTabSz="115383">
              <a:spcBef>
                <a:spcPts val="600"/>
              </a:spcBef>
              <a:defRPr sz="1271">
                <a:latin typeface="Times New Roman"/>
                <a:ea typeface="Times New Roman"/>
                <a:cs typeface="Times New Roman"/>
                <a:sym typeface="Times New Roman"/>
              </a:defRPr>
            </a:pPr>
            <a:r>
              <a:t>By his former general and long-time ally and subordinate Alvaro Obregon</a:t>
            </a:r>
          </a:p>
          <a:p>
            <a:pPr marL="83239" indent="-83239" defTabSz="115383">
              <a:spcBef>
                <a:spcPts val="600"/>
              </a:spcBef>
              <a:defRPr sz="1271">
                <a:latin typeface="Times New Roman"/>
                <a:ea typeface="Times New Roman"/>
                <a:cs typeface="Times New Roman"/>
                <a:sym typeface="Times New Roman"/>
              </a:defRPr>
            </a:pPr>
            <a:r>
              <a:t>Obregon then became post-revolutionary president 1920-1924</a:t>
            </a:r>
          </a:p>
          <a:p>
            <a:pPr marL="83239" indent="-83239" defTabSz="115383">
              <a:spcBef>
                <a:spcPts val="600"/>
              </a:spcBef>
              <a:defRPr sz="1271">
                <a:latin typeface="Times New Roman"/>
                <a:ea typeface="Times New Roman"/>
                <a:cs typeface="Times New Roman"/>
                <a:sym typeface="Times New Roman"/>
              </a:defRPr>
            </a:pPr>
            <a:r>
              <a:t>Established the PRI—the Institutional Revolutionary Party, which ruled Mexico as a one party state until the 1990s</a:t>
            </a:r>
          </a:p>
        </p:txBody>
      </p:sp>
      <p:sp>
        <p:nvSpPr>
          <p:cNvPr id="14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sp>
        <p:nvSpPr>
          <p:cNvPr id="149" name="Somehow, after World War II, nearly everything went right…"/>
          <p:cNvSpPr txBox="1"/>
          <p:nvPr/>
        </p:nvSpPr>
        <p:spPr>
          <a:xfrm>
            <a:off x="4965438" y="5528012"/>
            <a:ext cx="4049358" cy="927075"/>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ormAutofit fontScale="100000" lnSpcReduction="0"/>
          </a:bodyPr>
          <a:lstStyle/>
          <a:p>
            <a:pPr defTabSz="195934">
              <a:spcBef>
                <a:spcPts val="1000"/>
              </a:spcBef>
              <a:defRPr sz="1440">
                <a:uFillTx/>
                <a:latin typeface="Times New Roman"/>
                <a:ea typeface="Times New Roman"/>
                <a:cs typeface="Times New Roman"/>
                <a:sym typeface="Times New Roman"/>
              </a:defRPr>
            </a:pPr>
            <a:r>
              <a:t>Melissa Dell (2015): Path Dependence in Development: Evidence from the Mexican Revolution &lt;</a:t>
            </a:r>
            <a:r>
              <a:rPr u="sng">
                <a:solidFill>
                  <a:srgbClr val="0000FF"/>
                </a:solidFill>
                <a:uFill>
                  <a:solidFill>
                    <a:srgbClr val="0000FF"/>
                  </a:solidFill>
                </a:uFill>
                <a:hlinkClick r:id="rId3" invalidUrl="" action="" tgtFrame="" tooltip="" history="1" highlightClick="0" endSnd="0"/>
              </a:rPr>
              <a:t>https://github.com/braddelong/public-files/blob/master/readings/article-dell-mexican-revolution.pdf</a:t>
            </a:r>
            <a:r>
              <a:t>&gt;</a:t>
            </a:r>
          </a:p>
        </p:txBody>
      </p:sp>
      <p:pic>
        <p:nvPicPr>
          <p:cNvPr id="150" name="Image" descr="Image"/>
          <p:cNvPicPr>
            <a:picLocks noChangeAspect="1"/>
          </p:cNvPicPr>
          <p:nvPr/>
        </p:nvPicPr>
        <p:blipFill>
          <a:blip r:embed="rId4">
            <a:extLst/>
          </a:blip>
          <a:stretch>
            <a:fillRect/>
          </a:stretch>
        </p:blipFill>
        <p:spPr>
          <a:xfrm>
            <a:off x="4965438" y="1004847"/>
            <a:ext cx="4049358" cy="2590398"/>
          </a:xfrm>
          <a:prstGeom prst="rect">
            <a:avLst/>
          </a:prstGeom>
          <a:ln w="12700">
            <a:miter lim="400000"/>
          </a:ln>
        </p:spPr>
      </p:pic>
      <p:pic>
        <p:nvPicPr>
          <p:cNvPr id="151" name="Image" descr="Image"/>
          <p:cNvPicPr>
            <a:picLocks noChangeAspect="1"/>
          </p:cNvPicPr>
          <p:nvPr/>
        </p:nvPicPr>
        <p:blipFill>
          <a:blip r:embed="rId5">
            <a:extLst/>
          </a:blip>
          <a:stretch>
            <a:fillRect/>
          </a:stretch>
        </p:blipFill>
        <p:spPr>
          <a:xfrm>
            <a:off x="4965438" y="3595244"/>
            <a:ext cx="4049358" cy="1932769"/>
          </a:xfrm>
          <a:prstGeom prst="rect">
            <a:avLst/>
          </a:prstGeom>
          <a:ln w="12700">
            <a:miter lim="400000"/>
          </a:ln>
        </p:spPr>
      </p:pic>
      <p:pic>
        <p:nvPicPr>
          <p:cNvPr id="152"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5946" y="611631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1971664" fill="hold"/>
                                        <p:tgtEl>
                                          <p:spTgt spid="15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Present at the Creation"/>
          <p:cNvSpPr txBox="1"/>
          <p:nvPr>
            <p:ph type="title"/>
          </p:nvPr>
        </p:nvSpPr>
        <p:spPr>
          <a:xfrm>
            <a:off x="124795" y="-1"/>
            <a:ext cx="8890001" cy="1261271"/>
          </a:xfrm>
          <a:prstGeom prst="rect">
            <a:avLst/>
          </a:prstGeom>
        </p:spPr>
        <p:txBody>
          <a:bodyPr/>
          <a:lstStyle>
            <a:lvl1pPr defTabSz="267461">
              <a:defRPr sz="4680"/>
            </a:lvl1pPr>
          </a:lstStyle>
          <a:p>
            <a:pPr/>
            <a:r>
              <a:t>What Was the Mexican Revolution?</a:t>
            </a:r>
          </a:p>
        </p:txBody>
      </p:sp>
      <p:sp>
        <p:nvSpPr>
          <p:cNvPr id="157" name="Somehow, after World War II, nearly everything went right…"/>
          <p:cNvSpPr txBox="1"/>
          <p:nvPr>
            <p:ph type="body" idx="1"/>
          </p:nvPr>
        </p:nvSpPr>
        <p:spPr>
          <a:xfrm>
            <a:off x="124795" y="1261267"/>
            <a:ext cx="5474699" cy="4687518"/>
          </a:xfrm>
          <a:prstGeom prst="rect">
            <a:avLst/>
          </a:prstGeom>
        </p:spPr>
        <p:txBody>
          <a:bodyPr anchor="t"/>
          <a:lstStyle/>
          <a:p>
            <a:pPr marL="0" indent="0" defTabSz="119737">
              <a:spcBef>
                <a:spcPts val="600"/>
              </a:spcBef>
              <a:buSzTx/>
              <a:buNone/>
              <a:defRPr b="1" sz="1650">
                <a:latin typeface="+mj-lt"/>
                <a:ea typeface="+mj-ea"/>
                <a:cs typeface="+mj-cs"/>
                <a:sym typeface="Helvetica"/>
              </a:defRPr>
            </a:pPr>
            <a:r>
              <a:t>In the end the Carrancistas won:</a:t>
            </a:r>
          </a:p>
          <a:p>
            <a:pPr marL="86380" indent="-86380" defTabSz="119737">
              <a:spcBef>
                <a:spcPts val="600"/>
              </a:spcBef>
              <a:defRPr sz="1320">
                <a:latin typeface="Times New Roman"/>
                <a:ea typeface="Times New Roman"/>
                <a:cs typeface="Times New Roman"/>
                <a:sym typeface="Times New Roman"/>
              </a:defRPr>
            </a:pPr>
            <a:r>
              <a:t>But the last act of the revolution sees Venustiano Carranza himself assassinated </a:t>
            </a:r>
          </a:p>
          <a:p>
            <a:pPr marL="86380" indent="-86380" defTabSz="119737">
              <a:spcBef>
                <a:spcPts val="600"/>
              </a:spcBef>
              <a:defRPr sz="1320">
                <a:latin typeface="Times New Roman"/>
                <a:ea typeface="Times New Roman"/>
                <a:cs typeface="Times New Roman"/>
                <a:sym typeface="Times New Roman"/>
              </a:defRPr>
            </a:pPr>
            <a:r>
              <a:t>By his former general and long-time ally and subordinate Alvaro Obregon</a:t>
            </a:r>
          </a:p>
          <a:p>
            <a:pPr marL="86380" indent="-86380" defTabSz="119737">
              <a:spcBef>
                <a:spcPts val="600"/>
              </a:spcBef>
              <a:defRPr sz="1320">
                <a:latin typeface="Times New Roman"/>
                <a:ea typeface="Times New Roman"/>
                <a:cs typeface="Times New Roman"/>
                <a:sym typeface="Times New Roman"/>
              </a:defRPr>
            </a:pPr>
            <a:r>
              <a:t>You can see the Mexican Revolution as a(n at least) three-cornered fight, between:</a:t>
            </a:r>
          </a:p>
          <a:p>
            <a:pPr lvl="1" marL="215952" indent="-86380" defTabSz="119737">
              <a:spcBef>
                <a:spcPts val="600"/>
              </a:spcBef>
              <a:defRPr sz="1320">
                <a:latin typeface="Times New Roman"/>
                <a:ea typeface="Times New Roman"/>
                <a:cs typeface="Times New Roman"/>
                <a:sym typeface="Times New Roman"/>
              </a:defRPr>
            </a:pPr>
            <a:r>
              <a:t>Those who wanted to control the government and its patronage</a:t>
            </a:r>
          </a:p>
          <a:p>
            <a:pPr lvl="1" marL="215952" indent="-86380" defTabSz="119737">
              <a:spcBef>
                <a:spcPts val="600"/>
              </a:spcBef>
              <a:defRPr sz="1320">
                <a:latin typeface="Times New Roman"/>
                <a:ea typeface="Times New Roman"/>
                <a:cs typeface="Times New Roman"/>
                <a:sym typeface="Times New Roman"/>
              </a:defRPr>
            </a:pPr>
            <a:r>
              <a:t>Those who wanted a more democratic, more liberal, more open society less prone to </a:t>
            </a:r>
            <a:r>
              <a:rPr i="1"/>
              <a:t>caudillismo</a:t>
            </a:r>
          </a:p>
          <a:p>
            <a:pPr lvl="1" marL="215952" indent="-86380" defTabSz="119737">
              <a:spcBef>
                <a:spcPts val="600"/>
              </a:spcBef>
              <a:defRPr sz="1320">
                <a:latin typeface="Times New Roman"/>
                <a:ea typeface="Times New Roman"/>
                <a:cs typeface="Times New Roman"/>
                <a:sym typeface="Times New Roman"/>
              </a:defRPr>
            </a:pPr>
            <a:r>
              <a:t>Those who wanted land reform and a more egalitarian distribution of property more generally</a:t>
            </a:r>
          </a:p>
          <a:p>
            <a:pPr marL="86380" indent="-86380" defTabSz="119737">
              <a:spcBef>
                <a:spcPts val="600"/>
              </a:spcBef>
              <a:defRPr sz="1320">
                <a:latin typeface="Times New Roman"/>
                <a:ea typeface="Times New Roman"/>
                <a:cs typeface="Times New Roman"/>
                <a:sym typeface="Times New Roman"/>
              </a:defRPr>
            </a:pPr>
            <a:r>
              <a:t>Obregon then became post-revolutionary president 1920-1924</a:t>
            </a:r>
          </a:p>
          <a:p>
            <a:pPr lvl="1" marL="215952" indent="-86380" defTabSz="119737">
              <a:spcBef>
                <a:spcPts val="600"/>
              </a:spcBef>
              <a:defRPr sz="1320">
                <a:latin typeface="Times New Roman"/>
                <a:ea typeface="Times New Roman"/>
                <a:cs typeface="Times New Roman"/>
                <a:sym typeface="Times New Roman"/>
              </a:defRPr>
            </a:pPr>
            <a:r>
              <a:t>Established the PRI—the Institutional Revolutionary Party</a:t>
            </a:r>
          </a:p>
          <a:p>
            <a:pPr lvl="1" marL="215952" indent="-86380" defTabSz="119737">
              <a:spcBef>
                <a:spcPts val="600"/>
              </a:spcBef>
              <a:defRPr sz="1320">
                <a:latin typeface="Times New Roman"/>
                <a:ea typeface="Times New Roman"/>
                <a:cs typeface="Times New Roman"/>
                <a:sym typeface="Times New Roman"/>
              </a:defRPr>
            </a:pPr>
            <a:r>
              <a:t>The PRI ruled Mexico as a one party state until the 1990s</a:t>
            </a:r>
          </a:p>
          <a:p>
            <a:pPr marL="86380" indent="-86380" defTabSz="119737">
              <a:spcBef>
                <a:spcPts val="600"/>
              </a:spcBef>
              <a:defRPr sz="1320">
                <a:latin typeface="Times New Roman"/>
                <a:ea typeface="Times New Roman"/>
                <a:cs typeface="Times New Roman"/>
                <a:sym typeface="Times New Roman"/>
              </a:defRPr>
            </a:pPr>
            <a:r>
              <a:t>The PRI had elements of all three</a:t>
            </a:r>
          </a:p>
          <a:p>
            <a:pPr marL="86380" indent="-86380" defTabSz="119737">
              <a:spcBef>
                <a:spcPts val="600"/>
              </a:spcBef>
              <a:defRPr sz="1320">
                <a:latin typeface="Times New Roman"/>
                <a:ea typeface="Times New Roman"/>
                <a:cs typeface="Times New Roman"/>
                <a:sym typeface="Times New Roman"/>
              </a:defRPr>
            </a:pPr>
            <a:r>
              <a:t>Therefore what actually happened as a result of the Mexican Revolution depended on the strength of forces—patrimonial, liberal, power elite, populist—on the ground</a:t>
            </a:r>
          </a:p>
        </p:txBody>
      </p:sp>
      <p:sp>
        <p:nvSpPr>
          <p:cNvPr id="15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sp>
        <p:nvSpPr>
          <p:cNvPr id="159" name="Somehow, after World War II, nearly everything went right…"/>
          <p:cNvSpPr txBox="1"/>
          <p:nvPr/>
        </p:nvSpPr>
        <p:spPr>
          <a:xfrm>
            <a:off x="5599493" y="5424447"/>
            <a:ext cx="3415303" cy="927074"/>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ormAutofit fontScale="100000" lnSpcReduction="0"/>
          </a:bodyPr>
          <a:lstStyle/>
          <a:p>
            <a:pPr defTabSz="163278">
              <a:spcBef>
                <a:spcPts val="900"/>
              </a:spcBef>
              <a:defRPr sz="1200">
                <a:uFillTx/>
                <a:latin typeface="Times New Roman"/>
                <a:ea typeface="Times New Roman"/>
                <a:cs typeface="Times New Roman"/>
                <a:sym typeface="Times New Roman"/>
              </a:defRPr>
            </a:pPr>
            <a:r>
              <a:t>Melissa Dell (2015): Path Dependence in Development: Evidence from the Mexican Revolution &lt;</a:t>
            </a:r>
            <a:r>
              <a:rPr u="sng">
                <a:solidFill>
                  <a:srgbClr val="0000FF"/>
                </a:solidFill>
                <a:uFill>
                  <a:solidFill>
                    <a:srgbClr val="0000FF"/>
                  </a:solidFill>
                </a:uFill>
                <a:hlinkClick r:id="rId3" invalidUrl="" action="" tgtFrame="" tooltip="" history="1" highlightClick="0" endSnd="0"/>
              </a:rPr>
              <a:t>https://github.com/braddelong/public-files/blob/master/readings/article-dell-mexican-revolution.pdf</a:t>
            </a:r>
            <a:r>
              <a:t>&gt;</a:t>
            </a:r>
          </a:p>
        </p:txBody>
      </p:sp>
      <p:pic>
        <p:nvPicPr>
          <p:cNvPr id="160" name="Image" descr="Image"/>
          <p:cNvPicPr>
            <a:picLocks noChangeAspect="1"/>
          </p:cNvPicPr>
          <p:nvPr/>
        </p:nvPicPr>
        <p:blipFill>
          <a:blip r:embed="rId4">
            <a:extLst/>
          </a:blip>
          <a:stretch>
            <a:fillRect/>
          </a:stretch>
        </p:blipFill>
        <p:spPr>
          <a:xfrm>
            <a:off x="5599493" y="1261269"/>
            <a:ext cx="3415303" cy="4163179"/>
          </a:xfrm>
          <a:prstGeom prst="rect">
            <a:avLst/>
          </a:prstGeom>
          <a:ln w="12700">
            <a:miter lim="400000"/>
          </a:ln>
        </p:spPr>
      </p:pic>
      <p:pic>
        <p:nvPicPr>
          <p:cNvPr id="161"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7836" y="616387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9818336" fill="hold"/>
                                        <p:tgtEl>
                                          <p:spTgt spid="16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1"/>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